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  <p:sldMasterId id="2147483648" r:id="rId2"/>
  </p:sldMasterIdLst>
  <p:notesMasterIdLst>
    <p:notesMasterId r:id="rId47"/>
  </p:notesMasterIdLst>
  <p:sldIdLst>
    <p:sldId id="256" r:id="rId3"/>
    <p:sldId id="297" r:id="rId4"/>
    <p:sldId id="350" r:id="rId5"/>
    <p:sldId id="425" r:id="rId6"/>
    <p:sldId id="458" r:id="rId7"/>
    <p:sldId id="478" r:id="rId8"/>
    <p:sldId id="477" r:id="rId9"/>
    <p:sldId id="486" r:id="rId10"/>
    <p:sldId id="481" r:id="rId11"/>
    <p:sldId id="487" r:id="rId12"/>
    <p:sldId id="499" r:id="rId13"/>
    <p:sldId id="452" r:id="rId14"/>
    <p:sldId id="479" r:id="rId15"/>
    <p:sldId id="480" r:id="rId16"/>
    <p:sldId id="502" r:id="rId17"/>
    <p:sldId id="456" r:id="rId18"/>
    <p:sldId id="485" r:id="rId19"/>
    <p:sldId id="488" r:id="rId20"/>
    <p:sldId id="490" r:id="rId21"/>
    <p:sldId id="491" r:id="rId22"/>
    <p:sldId id="492" r:id="rId23"/>
    <p:sldId id="489" r:id="rId24"/>
    <p:sldId id="494" r:id="rId25"/>
    <p:sldId id="495" r:id="rId26"/>
    <p:sldId id="451" r:id="rId27"/>
    <p:sldId id="493" r:id="rId28"/>
    <p:sldId id="503" r:id="rId29"/>
    <p:sldId id="500" r:id="rId30"/>
    <p:sldId id="475" r:id="rId31"/>
    <p:sldId id="476" r:id="rId32"/>
    <p:sldId id="497" r:id="rId33"/>
    <p:sldId id="433" r:id="rId34"/>
    <p:sldId id="473" r:id="rId35"/>
    <p:sldId id="424" r:id="rId36"/>
    <p:sldId id="472" r:id="rId37"/>
    <p:sldId id="484" r:id="rId38"/>
    <p:sldId id="483" r:id="rId39"/>
    <p:sldId id="496" r:id="rId40"/>
    <p:sldId id="474" r:id="rId41"/>
    <p:sldId id="482" r:id="rId42"/>
    <p:sldId id="447" r:id="rId43"/>
    <p:sldId id="498" r:id="rId44"/>
    <p:sldId id="463" r:id="rId45"/>
    <p:sldId id="261" r:id="rId4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A55CD-3833-464E-90CE-0C3AA80F3430}">
          <p14:sldIdLst>
            <p14:sldId id="256"/>
            <p14:sldId id="297"/>
          </p14:sldIdLst>
        </p14:section>
        <p14:section name="Pengantar Pelatihan" id="{4B1A007A-47A1-464C-B740-7DD266FFCD27}">
          <p14:sldIdLst>
            <p14:sldId id="350"/>
          </p14:sldIdLst>
        </p14:section>
        <p14:section name="What is Machine Learning?" id="{A8FF8614-A9AC-4EF9-8DE8-1E8604EFA254}">
          <p14:sldIdLst>
            <p14:sldId id="425"/>
            <p14:sldId id="458"/>
            <p14:sldId id="478"/>
            <p14:sldId id="477"/>
            <p14:sldId id="486"/>
            <p14:sldId id="481"/>
            <p14:sldId id="487"/>
            <p14:sldId id="499"/>
            <p14:sldId id="452"/>
            <p14:sldId id="479"/>
            <p14:sldId id="480"/>
          </p14:sldIdLst>
        </p14:section>
        <p14:section name="Machine Learning untuk Geospasial" id="{85B340D7-07BA-46A0-88B2-DB484D4AB063}">
          <p14:sldIdLst>
            <p14:sldId id="502"/>
            <p14:sldId id="456"/>
            <p14:sldId id="485"/>
            <p14:sldId id="488"/>
            <p14:sldId id="490"/>
            <p14:sldId id="491"/>
            <p14:sldId id="492"/>
            <p14:sldId id="489"/>
            <p14:sldId id="494"/>
            <p14:sldId id="495"/>
          </p14:sldIdLst>
        </p14:section>
        <p14:section name="Algoritma-algoritma Machine Learning" id="{2B12727C-31BA-40AC-8FA9-185CE1F171D8}">
          <p14:sldIdLst>
            <p14:sldId id="451"/>
            <p14:sldId id="493"/>
            <p14:sldId id="503"/>
            <p14:sldId id="500"/>
            <p14:sldId id="475"/>
            <p14:sldId id="476"/>
            <p14:sldId id="497"/>
            <p14:sldId id="433"/>
            <p14:sldId id="473"/>
          </p14:sldIdLst>
        </p14:section>
        <p14:section name="Jupyter Notebook" id="{ADE52619-8DE2-4BC9-8C1E-323167B5D2CE}">
          <p14:sldIdLst>
            <p14:sldId id="424"/>
            <p14:sldId id="472"/>
            <p14:sldId id="484"/>
            <p14:sldId id="483"/>
            <p14:sldId id="496"/>
            <p14:sldId id="474"/>
          </p14:sldIdLst>
        </p14:section>
        <p14:section name="Uji Akurasi Machine Learning" id="{A09A5B93-4513-4CE6-BACA-754EC658F4DF}">
          <p14:sldIdLst>
            <p14:sldId id="482"/>
            <p14:sldId id="447"/>
            <p14:sldId id="498"/>
            <p14:sldId id="46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D5D7D5"/>
    <a:srgbClr val="FFFFFF"/>
    <a:srgbClr val="0C1562"/>
    <a:srgbClr val="014A73"/>
    <a:srgbClr val="F9B91B"/>
    <a:srgbClr val="F99162"/>
    <a:srgbClr val="4A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2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8C6029-C37E-4183-A3FD-ADC3845F02F8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BA852D-E261-44B7-AA0D-FFED2089595D}">
      <dgm:prSet phldrT="[Text]"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/>
            <a:t>Intro to Data Science</a:t>
          </a:r>
        </a:p>
      </dgm:t>
    </dgm:pt>
    <dgm:pt modelId="{D623E3C8-DEA0-4060-9D51-1D8B217A1E01}" type="parTrans" cxnId="{F8ED81BC-002F-402B-ADAC-08A5CFF05E85}">
      <dgm:prSet/>
      <dgm:spPr/>
      <dgm:t>
        <a:bodyPr/>
        <a:lstStyle/>
        <a:p>
          <a:endParaRPr lang="en-US"/>
        </a:p>
      </dgm:t>
    </dgm:pt>
    <dgm:pt modelId="{5CD150B9-D215-46F5-BBC7-5CC8C9AEAF97}" type="sibTrans" cxnId="{F8ED81BC-002F-402B-ADAC-08A5CFF05E85}">
      <dgm:prSet/>
      <dgm:spPr/>
      <dgm:t>
        <a:bodyPr/>
        <a:lstStyle/>
        <a:p>
          <a:endParaRPr lang="en-US"/>
        </a:p>
      </dgm:t>
    </dgm:pt>
    <dgm:pt modelId="{2AA4ED79-408C-43D5-90E3-3E03502D6709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5A3FD6D7-5F01-4CC2-BD55-F03F8B35D77C}" type="parTrans" cxnId="{B31D9962-51BF-49C4-BB23-00AB5C07FED3}">
      <dgm:prSet/>
      <dgm:spPr/>
      <dgm:t>
        <a:bodyPr/>
        <a:lstStyle/>
        <a:p>
          <a:endParaRPr lang="en-US"/>
        </a:p>
      </dgm:t>
    </dgm:pt>
    <dgm:pt modelId="{063D688A-A90B-4A96-B22B-304EA572E7D9}" type="sibTrans" cxnId="{B31D9962-51BF-49C4-BB23-00AB5C07FED3}">
      <dgm:prSet/>
      <dgm:spPr/>
      <dgm:t>
        <a:bodyPr/>
        <a:lstStyle/>
        <a:p>
          <a:endParaRPr lang="en-US"/>
        </a:p>
      </dgm:t>
    </dgm:pt>
    <dgm:pt modelId="{D3C957E5-13D0-4741-8179-C7FE20B618A8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273DEE50-6011-4E93-A081-CE794C5C2CEE}" type="parTrans" cxnId="{ECA03234-D9F5-45E4-B3F8-6E41CE993EBA}">
      <dgm:prSet/>
      <dgm:spPr/>
      <dgm:t>
        <a:bodyPr/>
        <a:lstStyle/>
        <a:p>
          <a:endParaRPr lang="en-US"/>
        </a:p>
      </dgm:t>
    </dgm:pt>
    <dgm:pt modelId="{95345D56-5848-4DA7-893E-5090987942C8}" type="sibTrans" cxnId="{ECA03234-D9F5-45E4-B3F8-6E41CE993EBA}">
      <dgm:prSet/>
      <dgm:spPr/>
      <dgm:t>
        <a:bodyPr/>
        <a:lstStyle/>
        <a:p>
          <a:endParaRPr lang="en-US"/>
        </a:p>
      </dgm:t>
    </dgm:pt>
    <dgm:pt modelId="{27E9BBA8-7957-4411-88E7-FBAFD571850B}" type="pres">
      <dgm:prSet presAssocID="{D58C6029-C37E-4183-A3FD-ADC3845F02F8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2EA47C4-4715-4E54-B965-A30DA497347B}" type="pres">
      <dgm:prSet presAssocID="{D3C957E5-13D0-4741-8179-C7FE20B618A8}" presName="Accent3" presStyleCnt="0"/>
      <dgm:spPr/>
    </dgm:pt>
    <dgm:pt modelId="{3BB31797-566D-4573-BBD8-CCF88D6384F4}" type="pres">
      <dgm:prSet presAssocID="{D3C957E5-13D0-4741-8179-C7FE20B618A8}" presName="Accent" presStyleLbl="node1" presStyleIdx="0" presStyleCnt="3"/>
      <dgm:spPr/>
    </dgm:pt>
    <dgm:pt modelId="{EFB51778-D81F-4E2B-8CE1-E3A9D21E90F7}" type="pres">
      <dgm:prSet presAssocID="{D3C957E5-13D0-4741-8179-C7FE20B618A8}" presName="ParentBackground3" presStyleCnt="0"/>
      <dgm:spPr/>
    </dgm:pt>
    <dgm:pt modelId="{EB14963B-E890-4DE3-A061-4887C3571D45}" type="pres">
      <dgm:prSet presAssocID="{D3C957E5-13D0-4741-8179-C7FE20B618A8}" presName="ParentBackground" presStyleLbl="fgAcc1" presStyleIdx="0" presStyleCnt="3"/>
      <dgm:spPr/>
    </dgm:pt>
    <dgm:pt modelId="{43B6BBAB-3093-48D2-A1E7-28D26D5F0D4A}" type="pres">
      <dgm:prSet presAssocID="{D3C957E5-13D0-4741-8179-C7FE20B618A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ADD28D8-9920-4EA7-813F-5CED1233E800}" type="pres">
      <dgm:prSet presAssocID="{2AA4ED79-408C-43D5-90E3-3E03502D6709}" presName="Accent2" presStyleCnt="0"/>
      <dgm:spPr/>
    </dgm:pt>
    <dgm:pt modelId="{FCFA8736-4764-49AE-826A-0BF1BFBBBDB7}" type="pres">
      <dgm:prSet presAssocID="{2AA4ED79-408C-43D5-90E3-3E03502D6709}" presName="Accent" presStyleLbl="node1" presStyleIdx="1" presStyleCnt="3"/>
      <dgm:spPr>
        <a:solidFill>
          <a:srgbClr val="00B0F0"/>
        </a:solidFill>
      </dgm:spPr>
    </dgm:pt>
    <dgm:pt modelId="{0FA80EDA-EA6D-49A0-AE47-E9CFC722714A}" type="pres">
      <dgm:prSet presAssocID="{2AA4ED79-408C-43D5-90E3-3E03502D6709}" presName="ParentBackground2" presStyleCnt="0"/>
      <dgm:spPr/>
    </dgm:pt>
    <dgm:pt modelId="{F7B6D07C-48EB-49E5-B9E6-4469C32A8752}" type="pres">
      <dgm:prSet presAssocID="{2AA4ED79-408C-43D5-90E3-3E03502D6709}" presName="ParentBackground" presStyleLbl="fgAcc1" presStyleIdx="1" presStyleCnt="3"/>
      <dgm:spPr/>
    </dgm:pt>
    <dgm:pt modelId="{ECE2AC4B-8B5E-4AF5-8A1C-A48B94443ABD}" type="pres">
      <dgm:prSet presAssocID="{2AA4ED79-408C-43D5-90E3-3E03502D670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9F8C5D6-4C09-4D5A-BD1B-321AA64CA78B}" type="pres">
      <dgm:prSet presAssocID="{35BA852D-E261-44B7-AA0D-FFED2089595D}" presName="Accent1" presStyleCnt="0"/>
      <dgm:spPr/>
    </dgm:pt>
    <dgm:pt modelId="{8272177A-9F91-4710-BE47-7A09E5E4CF6A}" type="pres">
      <dgm:prSet presAssocID="{35BA852D-E261-44B7-AA0D-FFED2089595D}" presName="Accent" presStyleLbl="node1" presStyleIdx="2" presStyleCnt="3"/>
      <dgm:spPr>
        <a:solidFill>
          <a:schemeClr val="bg1">
            <a:lumMod val="65000"/>
          </a:schemeClr>
        </a:solidFill>
      </dgm:spPr>
    </dgm:pt>
    <dgm:pt modelId="{38FECBD5-3D57-4739-9AE3-B9235596C672}" type="pres">
      <dgm:prSet presAssocID="{35BA852D-E261-44B7-AA0D-FFED2089595D}" presName="ParentBackground1" presStyleCnt="0"/>
      <dgm:spPr/>
    </dgm:pt>
    <dgm:pt modelId="{9D4CB60D-5762-481D-83BC-CF0764B2C1E6}" type="pres">
      <dgm:prSet presAssocID="{35BA852D-E261-44B7-AA0D-FFED2089595D}" presName="ParentBackground" presStyleLbl="fgAcc1" presStyleIdx="2" presStyleCnt="3"/>
      <dgm:spPr/>
    </dgm:pt>
    <dgm:pt modelId="{B3DA5196-4CF9-46B6-9DD6-5A4562DCC4BA}" type="pres">
      <dgm:prSet presAssocID="{35BA852D-E261-44B7-AA0D-FFED2089595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34E7F00-391A-403A-9572-D6C6F9B9C230}" type="presOf" srcId="{35BA852D-E261-44B7-AA0D-FFED2089595D}" destId="{B3DA5196-4CF9-46B6-9DD6-5A4562DCC4BA}" srcOrd="1" destOrd="0" presId="urn:microsoft.com/office/officeart/2011/layout/CircleProcess"/>
    <dgm:cxn modelId="{C3CAEE26-2618-45CB-BB66-31F005A4DFC9}" type="presOf" srcId="{D3C957E5-13D0-4741-8179-C7FE20B618A8}" destId="{EB14963B-E890-4DE3-A061-4887C3571D45}" srcOrd="0" destOrd="0" presId="urn:microsoft.com/office/officeart/2011/layout/CircleProcess"/>
    <dgm:cxn modelId="{1E18002F-2BB3-40DF-9169-C4B516B392C7}" type="presOf" srcId="{35BA852D-E261-44B7-AA0D-FFED2089595D}" destId="{9D4CB60D-5762-481D-83BC-CF0764B2C1E6}" srcOrd="0" destOrd="0" presId="urn:microsoft.com/office/officeart/2011/layout/CircleProcess"/>
    <dgm:cxn modelId="{ECA03234-D9F5-45E4-B3F8-6E41CE993EBA}" srcId="{D58C6029-C37E-4183-A3FD-ADC3845F02F8}" destId="{D3C957E5-13D0-4741-8179-C7FE20B618A8}" srcOrd="2" destOrd="0" parTransId="{273DEE50-6011-4E93-A081-CE794C5C2CEE}" sibTransId="{95345D56-5848-4DA7-893E-5090987942C8}"/>
    <dgm:cxn modelId="{32842D3E-F9CB-4267-B3C7-AD960117EAA5}" type="presOf" srcId="{D3C957E5-13D0-4741-8179-C7FE20B618A8}" destId="{43B6BBAB-3093-48D2-A1E7-28D26D5F0D4A}" srcOrd="1" destOrd="0" presId="urn:microsoft.com/office/officeart/2011/layout/CircleProcess"/>
    <dgm:cxn modelId="{B31D9962-51BF-49C4-BB23-00AB5C07FED3}" srcId="{D58C6029-C37E-4183-A3FD-ADC3845F02F8}" destId="{2AA4ED79-408C-43D5-90E3-3E03502D6709}" srcOrd="1" destOrd="0" parTransId="{5A3FD6D7-5F01-4CC2-BD55-F03F8B35D77C}" sibTransId="{063D688A-A90B-4A96-B22B-304EA572E7D9}"/>
    <dgm:cxn modelId="{EEC4E4A4-1E86-46B2-B9FB-34FF32F16321}" type="presOf" srcId="{2AA4ED79-408C-43D5-90E3-3E03502D6709}" destId="{F7B6D07C-48EB-49E5-B9E6-4469C32A8752}" srcOrd="0" destOrd="0" presId="urn:microsoft.com/office/officeart/2011/layout/CircleProcess"/>
    <dgm:cxn modelId="{F8ED81BC-002F-402B-ADAC-08A5CFF05E85}" srcId="{D58C6029-C37E-4183-A3FD-ADC3845F02F8}" destId="{35BA852D-E261-44B7-AA0D-FFED2089595D}" srcOrd="0" destOrd="0" parTransId="{D623E3C8-DEA0-4060-9D51-1D8B217A1E01}" sibTransId="{5CD150B9-D215-46F5-BBC7-5CC8C9AEAF97}"/>
    <dgm:cxn modelId="{F2E954D9-FD36-40C4-BA02-93E779A38BF5}" type="presOf" srcId="{2AA4ED79-408C-43D5-90E3-3E03502D6709}" destId="{ECE2AC4B-8B5E-4AF5-8A1C-A48B94443ABD}" srcOrd="1" destOrd="0" presId="urn:microsoft.com/office/officeart/2011/layout/CircleProcess"/>
    <dgm:cxn modelId="{119F23F1-F4F1-40C9-A0B7-88AEB55DCE84}" type="presOf" srcId="{D58C6029-C37E-4183-A3FD-ADC3845F02F8}" destId="{27E9BBA8-7957-4411-88E7-FBAFD571850B}" srcOrd="0" destOrd="0" presId="urn:microsoft.com/office/officeart/2011/layout/CircleProcess"/>
    <dgm:cxn modelId="{4445D3E4-952B-4883-86B2-41F060F73035}" type="presParOf" srcId="{27E9BBA8-7957-4411-88E7-FBAFD571850B}" destId="{B2EA47C4-4715-4E54-B965-A30DA497347B}" srcOrd="0" destOrd="0" presId="urn:microsoft.com/office/officeart/2011/layout/CircleProcess"/>
    <dgm:cxn modelId="{4BDFC429-4091-4B82-A447-626222931AC2}" type="presParOf" srcId="{B2EA47C4-4715-4E54-B965-A30DA497347B}" destId="{3BB31797-566D-4573-BBD8-CCF88D6384F4}" srcOrd="0" destOrd="0" presId="urn:microsoft.com/office/officeart/2011/layout/CircleProcess"/>
    <dgm:cxn modelId="{79775609-6F6E-47A0-8C17-38E6538C80E3}" type="presParOf" srcId="{27E9BBA8-7957-4411-88E7-FBAFD571850B}" destId="{EFB51778-D81F-4E2B-8CE1-E3A9D21E90F7}" srcOrd="1" destOrd="0" presId="urn:microsoft.com/office/officeart/2011/layout/CircleProcess"/>
    <dgm:cxn modelId="{F246585A-D98A-4CCE-B483-838C52F73AA4}" type="presParOf" srcId="{EFB51778-D81F-4E2B-8CE1-E3A9D21E90F7}" destId="{EB14963B-E890-4DE3-A061-4887C3571D45}" srcOrd="0" destOrd="0" presId="urn:microsoft.com/office/officeart/2011/layout/CircleProcess"/>
    <dgm:cxn modelId="{64410A5B-AC02-4538-AFC2-B0DC8DC45FB9}" type="presParOf" srcId="{27E9BBA8-7957-4411-88E7-FBAFD571850B}" destId="{43B6BBAB-3093-48D2-A1E7-28D26D5F0D4A}" srcOrd="2" destOrd="0" presId="urn:microsoft.com/office/officeart/2011/layout/CircleProcess"/>
    <dgm:cxn modelId="{6D0CA9B4-A426-4701-960C-AB259CB6AB04}" type="presParOf" srcId="{27E9BBA8-7957-4411-88E7-FBAFD571850B}" destId="{9ADD28D8-9920-4EA7-813F-5CED1233E800}" srcOrd="3" destOrd="0" presId="urn:microsoft.com/office/officeart/2011/layout/CircleProcess"/>
    <dgm:cxn modelId="{89770DE8-B0CA-44B0-8954-86265F82AB80}" type="presParOf" srcId="{9ADD28D8-9920-4EA7-813F-5CED1233E800}" destId="{FCFA8736-4764-49AE-826A-0BF1BFBBBDB7}" srcOrd="0" destOrd="0" presId="urn:microsoft.com/office/officeart/2011/layout/CircleProcess"/>
    <dgm:cxn modelId="{F9A0DCEC-7EC0-4E6E-9405-FE4E34917D09}" type="presParOf" srcId="{27E9BBA8-7957-4411-88E7-FBAFD571850B}" destId="{0FA80EDA-EA6D-49A0-AE47-E9CFC722714A}" srcOrd="4" destOrd="0" presId="urn:microsoft.com/office/officeart/2011/layout/CircleProcess"/>
    <dgm:cxn modelId="{328987E1-2C09-405A-8DA9-953FF8FA5B64}" type="presParOf" srcId="{0FA80EDA-EA6D-49A0-AE47-E9CFC722714A}" destId="{F7B6D07C-48EB-49E5-B9E6-4469C32A8752}" srcOrd="0" destOrd="0" presId="urn:microsoft.com/office/officeart/2011/layout/CircleProcess"/>
    <dgm:cxn modelId="{0961226B-5D54-494F-8CAA-F6BD0FB4A267}" type="presParOf" srcId="{27E9BBA8-7957-4411-88E7-FBAFD571850B}" destId="{ECE2AC4B-8B5E-4AF5-8A1C-A48B94443ABD}" srcOrd="5" destOrd="0" presId="urn:microsoft.com/office/officeart/2011/layout/CircleProcess"/>
    <dgm:cxn modelId="{073DA3B7-B6EC-4A00-81CD-99C157162124}" type="presParOf" srcId="{27E9BBA8-7957-4411-88E7-FBAFD571850B}" destId="{09F8C5D6-4C09-4D5A-BD1B-321AA64CA78B}" srcOrd="6" destOrd="0" presId="urn:microsoft.com/office/officeart/2011/layout/CircleProcess"/>
    <dgm:cxn modelId="{88B3653C-438A-4201-9173-65345D0605DC}" type="presParOf" srcId="{09F8C5D6-4C09-4D5A-BD1B-321AA64CA78B}" destId="{8272177A-9F91-4710-BE47-7A09E5E4CF6A}" srcOrd="0" destOrd="0" presId="urn:microsoft.com/office/officeart/2011/layout/CircleProcess"/>
    <dgm:cxn modelId="{D72675FF-D68A-411A-95EC-A8E0823BCF4E}" type="presParOf" srcId="{27E9BBA8-7957-4411-88E7-FBAFD571850B}" destId="{38FECBD5-3D57-4739-9AE3-B9235596C672}" srcOrd="7" destOrd="0" presId="urn:microsoft.com/office/officeart/2011/layout/CircleProcess"/>
    <dgm:cxn modelId="{AFBA5F8C-207D-4858-A491-03CA288F5BBB}" type="presParOf" srcId="{38FECBD5-3D57-4739-9AE3-B9235596C672}" destId="{9D4CB60D-5762-481D-83BC-CF0764B2C1E6}" srcOrd="0" destOrd="0" presId="urn:microsoft.com/office/officeart/2011/layout/CircleProcess"/>
    <dgm:cxn modelId="{8626CB1F-0F35-494E-883C-B6B24A065ED0}" type="presParOf" srcId="{27E9BBA8-7957-4411-88E7-FBAFD571850B}" destId="{B3DA5196-4CF9-46B6-9DD6-5A4562DCC4BA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31797-566D-4573-BBD8-CCF88D6384F4}">
      <dsp:nvSpPr>
        <dsp:cNvPr id="0" name=""/>
        <dsp:cNvSpPr/>
      </dsp:nvSpPr>
      <dsp:spPr>
        <a:xfrm>
          <a:off x="7608987" y="1263600"/>
          <a:ext cx="3347247" cy="334786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4963B-E890-4DE3-A061-4887C3571D45}">
      <dsp:nvSpPr>
        <dsp:cNvPr id="0" name=""/>
        <dsp:cNvSpPr/>
      </dsp:nvSpPr>
      <dsp:spPr>
        <a:xfrm>
          <a:off x="7720126" y="1375216"/>
          <a:ext cx="3124969" cy="31246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Deep Learning</a:t>
          </a:r>
        </a:p>
      </dsp:txBody>
      <dsp:txXfrm>
        <a:off x="8166861" y="1821676"/>
        <a:ext cx="2231498" cy="2231715"/>
      </dsp:txXfrm>
    </dsp:sp>
    <dsp:sp modelId="{FCFA8736-4764-49AE-826A-0BF1BFBBBDB7}">
      <dsp:nvSpPr>
        <dsp:cNvPr id="0" name=""/>
        <dsp:cNvSpPr/>
      </dsp:nvSpPr>
      <dsp:spPr>
        <a:xfrm rot="2700000">
          <a:off x="4153542" y="1267647"/>
          <a:ext cx="3339185" cy="3339185"/>
        </a:xfrm>
        <a:prstGeom prst="teardrop">
          <a:avLst>
            <a:gd name="adj" fmla="val 10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6D07C-48EB-49E5-B9E6-4469C32A8752}">
      <dsp:nvSpPr>
        <dsp:cNvPr id="0" name=""/>
        <dsp:cNvSpPr/>
      </dsp:nvSpPr>
      <dsp:spPr>
        <a:xfrm>
          <a:off x="4260650" y="1375216"/>
          <a:ext cx="3124969" cy="31246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Machine Learning</a:t>
          </a:r>
        </a:p>
      </dsp:txBody>
      <dsp:txXfrm>
        <a:off x="4707385" y="1821676"/>
        <a:ext cx="2231498" cy="2231715"/>
      </dsp:txXfrm>
    </dsp:sp>
    <dsp:sp modelId="{8272177A-9F91-4710-BE47-7A09E5E4CF6A}">
      <dsp:nvSpPr>
        <dsp:cNvPr id="0" name=""/>
        <dsp:cNvSpPr/>
      </dsp:nvSpPr>
      <dsp:spPr>
        <a:xfrm rot="2700000">
          <a:off x="694066" y="1267647"/>
          <a:ext cx="3339185" cy="3339185"/>
        </a:xfrm>
        <a:prstGeom prst="teardrop">
          <a:avLst>
            <a:gd name="adj" fmla="val 10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CB60D-5762-481D-83BC-CF0764B2C1E6}">
      <dsp:nvSpPr>
        <dsp:cNvPr id="0" name=""/>
        <dsp:cNvSpPr/>
      </dsp:nvSpPr>
      <dsp:spPr>
        <a:xfrm>
          <a:off x="801174" y="1375216"/>
          <a:ext cx="3124969" cy="31246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Intro to Data Science</a:t>
          </a:r>
        </a:p>
      </dsp:txBody>
      <dsp:txXfrm>
        <a:off x="1247909" y="1821676"/>
        <a:ext cx="2231498" cy="2231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DAE73-953D-4B9B-8DAA-9D0B7A293630}" type="datetimeFigureOut">
              <a:rPr lang="en-US" smtClean="0"/>
              <a:t>2/20/2021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D938E-48B3-47C4-8F0E-A3844FED9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4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orthof41/what-really-is-the-difference-between-ar-mr-vr-xr-35bed1da1a4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orthof41/what-really-is-the-difference-between-ar-mr-vr-xr-35bed1da1a4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orthof41/what-really-is-the-difference-between-ar-mr-vr-xr-35bed1da1a4e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orthof41/what-really-is-the-difference-between-ar-mr-vr-xr-35bed1da1a4e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orthof41/what-really-is-the-difference-between-ar-mr-vr-xr-35bed1da1a4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5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8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http://www.juyang.co/machine-learning-lifecycle/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176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https://www.saviantconsulting.com/images/blog/machine-learning-development-lifecycle.jpg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12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dirty="0">
                <a:hlinkClick r:id="rId3"/>
              </a:rPr>
              <a:t>https://medium.com/@northof41/what-really-is-the-difference-between-ar-mr-vr-xr-35bed1da1a4e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DD938E-48B3-47C4-8F0E-A3844FED9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370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33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32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80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88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1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9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11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2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48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0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58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11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3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40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62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13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7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39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06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0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dirty="0">
                <a:hlinkClick r:id="rId3"/>
              </a:rPr>
              <a:t>https://medium.com/@northof41/what-really-is-the-difference-between-ar-mr-vr-xr-35bed1da1a4e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46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53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https://machinelearningmastery.com/a-gentle-introduction-to-scikit-learn-a-python-machine-learning-library/v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36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49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41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92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dirty="0">
                <a:hlinkClick r:id="rId3"/>
              </a:rPr>
              <a:t>https://medium.com/@northof41/what-really-is-the-difference-between-ar-mr-vr-xr-35bed1da1a4e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59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dirty="0">
                <a:hlinkClick r:id="rId3"/>
              </a:rPr>
              <a:t>https://medium.com/@northof41/what-really-is-the-difference-between-ar-mr-vr-xr-35bed1da1a4e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0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https://www.intel.co.id/content/www/id/id/artificial-intelligence/posts/difference-between-ai-machine-learning-deep-learning.html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818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dirty="0">
                <a:hlinkClick r:id="rId3"/>
              </a:rPr>
              <a:t>https://medium.com/@northof41/what-really-is-the-difference-between-ar-mr-vr-xr-35bed1da1a4e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754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764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https://www.python.org/dev/peps/pep-0008/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20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46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08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6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C3177E-51A5-4B67-B2C4-3C57841BF551}"/>
              </a:ext>
            </a:extLst>
          </p:cNvPr>
          <p:cNvSpPr/>
          <p:nvPr userDrawn="1"/>
        </p:nvSpPr>
        <p:spPr>
          <a:xfrm>
            <a:off x="0" y="0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5AEB7-49C2-4AC8-AB03-B36E7C68C6DE}"/>
              </a:ext>
            </a:extLst>
          </p:cNvPr>
          <p:cNvSpPr/>
          <p:nvPr userDrawn="1"/>
        </p:nvSpPr>
        <p:spPr>
          <a:xfrm>
            <a:off x="7620002" y="-1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FF44E2-F106-4352-AA65-FBA710EBD3F8}"/>
              </a:ext>
            </a:extLst>
          </p:cNvPr>
          <p:cNvSpPr/>
          <p:nvPr userDrawn="1"/>
        </p:nvSpPr>
        <p:spPr>
          <a:xfrm>
            <a:off x="4571999" y="1"/>
            <a:ext cx="3048001" cy="136524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3447C73-AEF6-4C1D-8D98-EE37ACFF86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1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F841EF-D410-4D8D-BB75-4E426CB519C4}"/>
              </a:ext>
            </a:extLst>
          </p:cNvPr>
          <p:cNvSpPr/>
          <p:nvPr userDrawn="1"/>
        </p:nvSpPr>
        <p:spPr>
          <a:xfrm>
            <a:off x="0" y="0"/>
            <a:ext cx="345112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0F383B-A350-46B8-AF3E-D1298BE86476}"/>
              </a:ext>
            </a:extLst>
          </p:cNvPr>
          <p:cNvSpPr/>
          <p:nvPr userDrawn="1"/>
        </p:nvSpPr>
        <p:spPr>
          <a:xfrm>
            <a:off x="3451123" y="0"/>
            <a:ext cx="87408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2353D-CE4A-42DD-AFEB-8308517CF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0618" y="2595716"/>
            <a:ext cx="7260594" cy="38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2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51F8A5-D13C-4D81-857E-55B03E84FAE4}"/>
              </a:ext>
            </a:extLst>
          </p:cNvPr>
          <p:cNvGrpSpPr/>
          <p:nvPr userDrawn="1"/>
        </p:nvGrpSpPr>
        <p:grpSpPr>
          <a:xfrm>
            <a:off x="9022043" y="6402301"/>
            <a:ext cx="2681102" cy="362253"/>
            <a:chOff x="9022043" y="6402301"/>
            <a:chExt cx="2681102" cy="36225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7DF3BC-C99C-47EC-AD26-90A0C03E02E2}"/>
                </a:ext>
              </a:extLst>
            </p:cNvPr>
            <p:cNvSpPr txBox="1"/>
            <p:nvPr userDrawn="1"/>
          </p:nvSpPr>
          <p:spPr>
            <a:xfrm>
              <a:off x="10569388" y="6426000"/>
              <a:ext cx="11308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132B47-C7AF-4EDB-A153-6940533AB391}"/>
                </a:ext>
              </a:extLst>
            </p:cNvPr>
            <p:cNvSpPr txBox="1"/>
            <p:nvPr userDrawn="1"/>
          </p:nvSpPr>
          <p:spPr>
            <a:xfrm>
              <a:off x="9022043" y="6402301"/>
              <a:ext cx="26811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fld id="{065C623C-7252-4505-B07B-67166F5ECA22}" type="datetime2">
                <a:rPr lang="id-ID" sz="1600" smtClean="0">
                  <a:solidFill>
                    <a:schemeClr val="bg1">
                      <a:lumMod val="50000"/>
                    </a:schemeClr>
                  </a:solidFill>
                </a:rPr>
                <a:t>Sabtu, 20 Februari 2021</a:t>
              </a:fld>
              <a:endParaRPr 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C5542E-330D-4EB8-BF87-B833B0D1903E}"/>
              </a:ext>
            </a:extLst>
          </p:cNvPr>
          <p:cNvSpPr txBox="1"/>
          <p:nvPr userDrawn="1"/>
        </p:nvSpPr>
        <p:spPr>
          <a:xfrm>
            <a:off x="10569388" y="6426000"/>
            <a:ext cx="113086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8ED42-327F-4C91-A7C7-6F4B4AFA3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55"/>
          <a:stretch/>
        </p:blipFill>
        <p:spPr>
          <a:xfrm>
            <a:off x="4280618" y="2595716"/>
            <a:ext cx="7260594" cy="3895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B49358-E1FF-43DB-A942-0C7E6D656067}"/>
              </a:ext>
            </a:extLst>
          </p:cNvPr>
          <p:cNvSpPr txBox="1"/>
          <p:nvPr userDrawn="1"/>
        </p:nvSpPr>
        <p:spPr>
          <a:xfrm>
            <a:off x="9022043" y="6402301"/>
            <a:ext cx="2681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65C623C-7252-4505-B07B-67166F5ECA22}" type="datetime2">
              <a:rPr lang="id-ID" sz="1600" smtClean="0">
                <a:solidFill>
                  <a:schemeClr val="bg1">
                    <a:lumMod val="50000"/>
                  </a:schemeClr>
                </a:solidFill>
              </a:rPr>
              <a:t>Sabtu, 20 Februari 2021</a:t>
            </a:fld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6" name="Picture 2" descr="Columbus East Franklinton Creative Community District Plan Innovation District Goody Clancy Planning Urban Design">
            <a:extLst>
              <a:ext uri="{FF2B5EF4-FFF2-40B4-BE49-F238E27FC236}">
                <a16:creationId xmlns:a16="http://schemas.microsoft.com/office/drawing/2014/main" id="{2C5E8C53-B5AF-4BF8-9885-0DDD1491CD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9" cy="68289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C3177E-51A5-4B67-B2C4-3C57841BF551}"/>
              </a:ext>
            </a:extLst>
          </p:cNvPr>
          <p:cNvSpPr/>
          <p:nvPr userDrawn="1"/>
        </p:nvSpPr>
        <p:spPr>
          <a:xfrm>
            <a:off x="0" y="0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5AEB7-49C2-4AC8-AB03-B36E7C68C6DE}"/>
              </a:ext>
            </a:extLst>
          </p:cNvPr>
          <p:cNvSpPr/>
          <p:nvPr userDrawn="1"/>
        </p:nvSpPr>
        <p:spPr>
          <a:xfrm>
            <a:off x="7620002" y="-1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FF44E2-F106-4352-AA65-FBA710EBD3F8}"/>
              </a:ext>
            </a:extLst>
          </p:cNvPr>
          <p:cNvSpPr/>
          <p:nvPr userDrawn="1"/>
        </p:nvSpPr>
        <p:spPr>
          <a:xfrm>
            <a:off x="4571999" y="1"/>
            <a:ext cx="3048001" cy="136524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22917-D0C3-4A49-8A91-0EDDCD7C3238}"/>
              </a:ext>
            </a:extLst>
          </p:cNvPr>
          <p:cNvSpPr/>
          <p:nvPr userDrawn="1"/>
        </p:nvSpPr>
        <p:spPr>
          <a:xfrm>
            <a:off x="0" y="6492870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D9D4E-8A9B-450D-8F0D-D3AB5BCE1B32}"/>
              </a:ext>
            </a:extLst>
          </p:cNvPr>
          <p:cNvSpPr/>
          <p:nvPr userDrawn="1"/>
        </p:nvSpPr>
        <p:spPr>
          <a:xfrm>
            <a:off x="7620002" y="6492869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85AA3-0A4C-4663-9839-ABEC3EEBDFC7}"/>
              </a:ext>
            </a:extLst>
          </p:cNvPr>
          <p:cNvSpPr/>
          <p:nvPr userDrawn="1"/>
        </p:nvSpPr>
        <p:spPr>
          <a:xfrm>
            <a:off x="4419602" y="6542796"/>
            <a:ext cx="3333753" cy="320327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70C2B6-14E5-4FFE-A8DC-FE82405D8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2" y="6558098"/>
            <a:ext cx="1302958" cy="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4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722917-D0C3-4A49-8A91-0EDDCD7C3238}"/>
              </a:ext>
            </a:extLst>
          </p:cNvPr>
          <p:cNvSpPr/>
          <p:nvPr userDrawn="1"/>
        </p:nvSpPr>
        <p:spPr>
          <a:xfrm>
            <a:off x="-2" y="6561135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D9D4E-8A9B-450D-8F0D-D3AB5BCE1B32}"/>
              </a:ext>
            </a:extLst>
          </p:cNvPr>
          <p:cNvSpPr/>
          <p:nvPr userDrawn="1"/>
        </p:nvSpPr>
        <p:spPr>
          <a:xfrm>
            <a:off x="7620000" y="6561134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85AA3-0A4C-4663-9839-ABEC3EEBDFC7}"/>
              </a:ext>
            </a:extLst>
          </p:cNvPr>
          <p:cNvSpPr/>
          <p:nvPr userDrawn="1"/>
        </p:nvSpPr>
        <p:spPr>
          <a:xfrm>
            <a:off x="4419600" y="6597998"/>
            <a:ext cx="3333753" cy="320327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70C2B6-14E5-4FFE-A8DC-FE82405D8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0" y="6613300"/>
            <a:ext cx="1302958" cy="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20/02/2021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6" r:id="rId7"/>
    <p:sldLayoutId id="2147483661" r:id="rId8"/>
    <p:sldLayoutId id="2147483663" r:id="rId9"/>
    <p:sldLayoutId id="2147483662" r:id="rId10"/>
    <p:sldLayoutId id="2147483667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2280" y="3087520"/>
            <a:ext cx="8714942" cy="1161327"/>
          </a:xfrm>
        </p:spPr>
        <p:txBody>
          <a:bodyPr>
            <a:noAutofit/>
          </a:bodyPr>
          <a:lstStyle/>
          <a:p>
            <a:pPr algn="r"/>
            <a:r>
              <a:rPr lang="en-US" sz="40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Machine Learning </a:t>
            </a:r>
            <a:r>
              <a:rPr lang="en-US" sz="4000" b="1" dirty="0" err="1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untuk</a:t>
            </a:r>
            <a:r>
              <a:rPr lang="en-US" sz="40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 </a:t>
            </a:r>
            <a:r>
              <a:rPr lang="en-US" sz="4000" b="1" dirty="0" err="1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Aplikasi</a:t>
            </a:r>
            <a:r>
              <a:rPr lang="en-US" sz="40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 </a:t>
            </a:r>
            <a:r>
              <a:rPr lang="en-US" sz="4000" b="1" dirty="0" err="1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Geospasial</a:t>
            </a:r>
            <a:endParaRPr lang="id-ID" sz="3200" b="1" dirty="0">
              <a:solidFill>
                <a:srgbClr val="014A73"/>
              </a:solidFill>
              <a:latin typeface="Candara" panose="020E0502030303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3221" y="4962780"/>
            <a:ext cx="9144000" cy="607106"/>
          </a:xfrm>
        </p:spPr>
        <p:txBody>
          <a:bodyPr/>
          <a:lstStyle/>
          <a:p>
            <a:pPr algn="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Dany Laksono</a:t>
            </a:r>
            <a:endParaRPr 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9FCC33-D5AC-423D-98EA-285F9ED55AB0}"/>
              </a:ext>
            </a:extLst>
          </p:cNvPr>
          <p:cNvSpPr txBox="1">
            <a:spLocks/>
          </p:cNvSpPr>
          <p:nvPr/>
        </p:nvSpPr>
        <p:spPr>
          <a:xfrm>
            <a:off x="9788577" y="355238"/>
            <a:ext cx="2163580" cy="607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ED433DA-ED52-43E9-B286-187461246E0E}" type="datetime4">
              <a:rPr lang="en-US" sz="1800" smtClean="0">
                <a:latin typeface="+mj-lt"/>
                <a:cs typeface="Segoe UI Light" panose="020B0502040204020203" pitchFamily="34" charset="0"/>
              </a:rPr>
              <a:t>February 20, 2021</a:t>
            </a:fld>
            <a:endParaRPr lang="id-ID" sz="180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7DC13B-584E-478A-92EB-FAFDF3AA8E42}"/>
              </a:ext>
            </a:extLst>
          </p:cNvPr>
          <p:cNvSpPr txBox="1">
            <a:spLocks/>
          </p:cNvSpPr>
          <p:nvPr/>
        </p:nvSpPr>
        <p:spPr>
          <a:xfrm>
            <a:off x="5396121" y="4328152"/>
            <a:ext cx="6321100" cy="42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>
                <a:latin typeface="+mj-lt"/>
                <a:cs typeface="Segoe UI Light" panose="020B0502040204020203" pitchFamily="34" charset="0"/>
              </a:rPr>
              <a:t>Part 2 of 3</a:t>
            </a:r>
            <a:endParaRPr lang="id-ID" i="1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EDA4DB0-D3D3-4ADB-A468-3D2D15688567}"/>
              </a:ext>
            </a:extLst>
          </p:cNvPr>
          <p:cNvSpPr txBox="1">
            <a:spLocks/>
          </p:cNvSpPr>
          <p:nvPr/>
        </p:nvSpPr>
        <p:spPr>
          <a:xfrm>
            <a:off x="2428407" y="5760719"/>
            <a:ext cx="9288815" cy="444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Gama-Sans" panose="00000500000000000000" pitchFamily="50" charset="0"/>
                <a:cs typeface="Segoe UI Light" panose="020B0502040204020203" pitchFamily="34" charset="0"/>
              </a:rPr>
              <a:t>Departemen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Gama-Sans" panose="00000500000000000000" pitchFamily="50" charset="0"/>
                <a:cs typeface="Segoe UI Light" panose="020B0502040204020203" pitchFamily="34" charset="0"/>
              </a:rPr>
              <a:t> Teknik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Gama-Sans" panose="00000500000000000000" pitchFamily="50" charset="0"/>
                <a:cs typeface="Segoe UI Light" panose="020B0502040204020203" pitchFamily="34" charset="0"/>
              </a:rPr>
              <a:t>Geodesi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Gama-Sans" panose="00000500000000000000" pitchFamily="50" charset="0"/>
                <a:cs typeface="Segoe UI Light" panose="020B0502040204020203" pitchFamily="34" charset="0"/>
              </a:rPr>
              <a:t> UGM </a:t>
            </a:r>
            <a:endParaRPr lang="id-ID" b="1" dirty="0">
              <a:solidFill>
                <a:schemeClr val="accent5">
                  <a:lumMod val="75000"/>
                </a:schemeClr>
              </a:solidFill>
              <a:latin typeface="Gama-Sans" panose="00000500000000000000" pitchFamily="50" charset="0"/>
              <a:cs typeface="Segoe UI Light" panose="020B0502040204020203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2DD2014-126D-4173-B626-6646B16BAD1F}"/>
              </a:ext>
            </a:extLst>
          </p:cNvPr>
          <p:cNvSpPr txBox="1">
            <a:spLocks/>
          </p:cNvSpPr>
          <p:nvPr/>
        </p:nvSpPr>
        <p:spPr>
          <a:xfrm>
            <a:off x="5548521" y="2623500"/>
            <a:ext cx="6321100" cy="42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B050"/>
                </a:solidFill>
                <a:latin typeface="+mj-lt"/>
                <a:cs typeface="Segoe UI Light" panose="020B0502040204020203" pitchFamily="34" charset="0"/>
              </a:rPr>
              <a:t>Geospatial Data Science Crash Course</a:t>
            </a:r>
            <a:endParaRPr lang="id-ID" b="1" dirty="0">
              <a:solidFill>
                <a:srgbClr val="00B050"/>
              </a:solidFill>
              <a:latin typeface="+mj-lt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>
            <a:extLst>
              <a:ext uri="{FF2B5EF4-FFF2-40B4-BE49-F238E27FC236}">
                <a16:creationId xmlns:a16="http://schemas.microsoft.com/office/drawing/2014/main" id="{7C6EA7AC-B756-498C-BD34-DF4052F7B6B3}"/>
              </a:ext>
            </a:extLst>
          </p:cNvPr>
          <p:cNvSpPr txBox="1"/>
          <p:nvPr/>
        </p:nvSpPr>
        <p:spPr>
          <a:xfrm>
            <a:off x="212055" y="227672"/>
            <a:ext cx="820927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How to make Machine </a:t>
            </a:r>
            <a:r>
              <a:rPr lang="en-US" altLang="id-ID" sz="4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Learns?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B4E8C-D7A6-47FE-9449-2B9AA630D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05" y="1898130"/>
            <a:ext cx="2505075" cy="2971800"/>
          </a:xfrm>
          <a:prstGeom prst="rect">
            <a:avLst/>
          </a:prstGeom>
        </p:spPr>
      </p:pic>
      <p:pic>
        <p:nvPicPr>
          <p:cNvPr id="7" name="Picture 6" descr="A cartoon of a child jumping&#10;&#10;Description automatically generated with low confidence">
            <a:extLst>
              <a:ext uri="{FF2B5EF4-FFF2-40B4-BE49-F238E27FC236}">
                <a16:creationId xmlns:a16="http://schemas.microsoft.com/office/drawing/2014/main" id="{01DAD332-7C82-4215-AB0A-F1CDB301A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92" y="1914618"/>
            <a:ext cx="2442969" cy="331345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51702B9-3A67-4B50-9057-362C46197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73" y="1849412"/>
            <a:ext cx="2590800" cy="3762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19B490-29C6-4996-BCF1-81A0D8E25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4786" y="1849412"/>
            <a:ext cx="1474999" cy="22076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1BDF99-8346-4F2F-BFA4-96594563A889}"/>
              </a:ext>
            </a:extLst>
          </p:cNvPr>
          <p:cNvSpPr txBox="1"/>
          <p:nvPr/>
        </p:nvSpPr>
        <p:spPr>
          <a:xfrm>
            <a:off x="1104681" y="5725879"/>
            <a:ext cx="10461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In </a:t>
            </a:r>
            <a:r>
              <a:rPr lang="en-US" sz="2800" b="1" dirty="0">
                <a:latin typeface="+mj-lt"/>
              </a:rPr>
              <a:t>machine learning</a:t>
            </a:r>
            <a:r>
              <a:rPr lang="en-US" sz="2800" dirty="0">
                <a:latin typeface="+mj-lt"/>
              </a:rPr>
              <a:t>, computers need to solve problems on </a:t>
            </a:r>
            <a:r>
              <a:rPr lang="en-US" sz="2800" b="1" i="1" dirty="0">
                <a:latin typeface="+mj-lt"/>
              </a:rPr>
              <a:t>new data</a:t>
            </a:r>
            <a:r>
              <a:rPr lang="en-US" sz="2800" dirty="0">
                <a:latin typeface="+mj-lt"/>
              </a:rPr>
              <a:t>, never seen before by the algorithms</a:t>
            </a:r>
            <a:endParaRPr lang="en-US" sz="2800" i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40B9D-6287-4676-AF97-3B79421DAE2A}"/>
              </a:ext>
            </a:extLst>
          </p:cNvPr>
          <p:cNvSpPr txBox="1"/>
          <p:nvPr/>
        </p:nvSpPr>
        <p:spPr>
          <a:xfrm>
            <a:off x="5954378" y="646773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@Google</a:t>
            </a:r>
          </a:p>
        </p:txBody>
      </p:sp>
    </p:spTree>
    <p:extLst>
      <p:ext uri="{BB962C8B-B14F-4D97-AF65-F5344CB8AC3E}">
        <p14:creationId xmlns:p14="http://schemas.microsoft.com/office/powerpoint/2010/main" val="2315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Image result for queen's gambit">
            <a:extLst>
              <a:ext uri="{FF2B5EF4-FFF2-40B4-BE49-F238E27FC236}">
                <a16:creationId xmlns:a16="http://schemas.microsoft.com/office/drawing/2014/main" id="{8A32C6BF-8BE0-4BC4-B5A2-71610DAC8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/>
          <a:stretch/>
        </p:blipFill>
        <p:spPr bwMode="auto">
          <a:xfrm>
            <a:off x="5010386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0BD4333-5795-4FFE-86B4-7E5926E16FB5}"/>
              </a:ext>
            </a:extLst>
          </p:cNvPr>
          <p:cNvSpPr txBox="1"/>
          <p:nvPr/>
        </p:nvSpPr>
        <p:spPr>
          <a:xfrm>
            <a:off x="398435" y="579364"/>
            <a:ext cx="4425571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How to make Machine </a:t>
            </a:r>
            <a:r>
              <a:rPr lang="en-US" altLang="id-ID" sz="4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Learns?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E0D62-1945-4926-90A3-BB83DB9C2A32}"/>
              </a:ext>
            </a:extLst>
          </p:cNvPr>
          <p:cNvSpPr txBox="1"/>
          <p:nvPr/>
        </p:nvSpPr>
        <p:spPr>
          <a:xfrm>
            <a:off x="398435" y="5135566"/>
            <a:ext cx="4131362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Number of Possibilities: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50"/>
                </a:solidFill>
                <a:effectLst/>
                <a:latin typeface="+mj-lt"/>
              </a:rPr>
              <a:t>The Shannon Number (10</a:t>
            </a:r>
            <a:r>
              <a:rPr lang="en-US" sz="2400" b="1" baseline="30000" dirty="0">
                <a:solidFill>
                  <a:srgbClr val="00B050"/>
                </a:solidFill>
                <a:effectLst/>
                <a:latin typeface="+mj-lt"/>
              </a:rPr>
              <a:t>120</a:t>
            </a:r>
            <a:r>
              <a:rPr lang="en-US" sz="2400" b="1" dirty="0">
                <a:solidFill>
                  <a:srgbClr val="00B050"/>
                </a:solidFill>
                <a:effectLst/>
                <a:latin typeface="+mj-lt"/>
              </a:rPr>
              <a:t>)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50D503-D06B-4072-8E88-E719D0F2E943}"/>
              </a:ext>
            </a:extLst>
          </p:cNvPr>
          <p:cNvSpPr txBox="1"/>
          <p:nvPr/>
        </p:nvSpPr>
        <p:spPr>
          <a:xfrm>
            <a:off x="398435" y="2728221"/>
            <a:ext cx="41313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Jika Anda </a:t>
            </a:r>
            <a:r>
              <a:rPr lang="en-US" sz="2400" dirty="0" err="1">
                <a:latin typeface="+mj-lt"/>
              </a:rPr>
              <a:t>diminta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untuk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membuat</a:t>
            </a:r>
            <a:r>
              <a:rPr lang="en-US" sz="2400" dirty="0">
                <a:latin typeface="+mj-lt"/>
              </a:rPr>
              <a:t> program yang </a:t>
            </a:r>
            <a:r>
              <a:rPr lang="en-US" sz="2400" i="1" dirty="0" err="1">
                <a:latin typeface="+mj-lt"/>
              </a:rPr>
              <a:t>dapat</a:t>
            </a:r>
            <a:r>
              <a:rPr lang="en-US" sz="2400" i="1" dirty="0">
                <a:latin typeface="+mj-lt"/>
              </a:rPr>
              <a:t> </a:t>
            </a:r>
            <a:r>
              <a:rPr lang="en-US" sz="2400" i="1" dirty="0" err="1">
                <a:latin typeface="+mj-lt"/>
              </a:rPr>
              <a:t>bermain</a:t>
            </a:r>
            <a:r>
              <a:rPr lang="en-US" sz="2400" i="1" dirty="0">
                <a:latin typeface="+mj-lt"/>
              </a:rPr>
              <a:t> </a:t>
            </a:r>
            <a:r>
              <a:rPr lang="en-US" sz="2400" b="1" i="1" dirty="0" err="1">
                <a:latin typeface="+mj-lt"/>
              </a:rPr>
              <a:t>catur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bagaimana</a:t>
            </a:r>
            <a:r>
              <a:rPr lang="en-US" sz="2400" dirty="0">
                <a:latin typeface="+mj-lt"/>
              </a:rPr>
              <a:t> Anda </a:t>
            </a:r>
            <a:r>
              <a:rPr lang="en-US" sz="2400" dirty="0" err="1">
                <a:latin typeface="+mj-lt"/>
              </a:rPr>
              <a:t>akan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merancangnya</a:t>
            </a:r>
            <a:r>
              <a:rPr lang="en-US" sz="2400" dirty="0">
                <a:latin typeface="+mj-lt"/>
              </a:rPr>
              <a:t>?</a:t>
            </a:r>
            <a:endParaRPr lang="en-US" sz="2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382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48C37421-C454-4512-85F2-2B03509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BF6F8B-1911-4944-B338-CF8F1E170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t="13283" r="6814" b="15095"/>
          <a:stretch/>
        </p:blipFill>
        <p:spPr bwMode="auto">
          <a:xfrm>
            <a:off x="4646060" y="1448972"/>
            <a:ext cx="7343336" cy="447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4B8604-07B1-4E46-88C8-C4ACEC6884FA}"/>
              </a:ext>
            </a:extLst>
          </p:cNvPr>
          <p:cNvSpPr txBox="1"/>
          <p:nvPr/>
        </p:nvSpPr>
        <p:spPr>
          <a:xfrm>
            <a:off x="202604" y="2656398"/>
            <a:ext cx="421119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“Machine Learning</a:t>
            </a:r>
            <a:r>
              <a:rPr lang="en-US" sz="2800" i="1" dirty="0">
                <a:latin typeface="+mj-lt"/>
              </a:rPr>
              <a:t> is the field of study that gives computers the ability to learn </a:t>
            </a:r>
            <a:r>
              <a:rPr lang="en-US" sz="2800" b="1" i="1" dirty="0">
                <a:latin typeface="+mj-lt"/>
              </a:rPr>
              <a:t>without being explicitly programmed</a:t>
            </a:r>
            <a:r>
              <a:rPr lang="en-US" sz="2800" i="1" dirty="0">
                <a:latin typeface="+mj-lt"/>
              </a:rPr>
              <a:t>”</a:t>
            </a:r>
          </a:p>
          <a:p>
            <a:pPr algn="r"/>
            <a:r>
              <a:rPr lang="en-US" sz="2800" i="1" dirty="0">
                <a:latin typeface="+mj-lt"/>
              </a:rPr>
              <a:t>--Arthur Samuel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7C6EA7AC-B756-498C-BD34-DF4052F7B6B3}"/>
              </a:ext>
            </a:extLst>
          </p:cNvPr>
          <p:cNvSpPr txBox="1"/>
          <p:nvPr/>
        </p:nvSpPr>
        <p:spPr>
          <a:xfrm>
            <a:off x="418533" y="507891"/>
            <a:ext cx="5802313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How to make Machine </a:t>
            </a:r>
            <a:r>
              <a:rPr lang="en-US" altLang="id-ID" sz="4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Learns?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AED792-0EA8-4150-8100-7AB6B5A1BEC7}"/>
              </a:ext>
            </a:extLst>
          </p:cNvPr>
          <p:cNvSpPr/>
          <p:nvPr/>
        </p:nvSpPr>
        <p:spPr>
          <a:xfrm>
            <a:off x="5176909" y="3995226"/>
            <a:ext cx="1237957" cy="668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5C7EE7-21F6-45B5-9312-A538C7B75634}"/>
              </a:ext>
            </a:extLst>
          </p:cNvPr>
          <p:cNvSpPr/>
          <p:nvPr/>
        </p:nvSpPr>
        <p:spPr>
          <a:xfrm>
            <a:off x="5190975" y="4892414"/>
            <a:ext cx="1237957" cy="668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C0EED7-8AF4-4890-8B2A-DA1467123F5D}"/>
              </a:ext>
            </a:extLst>
          </p:cNvPr>
          <p:cNvSpPr/>
          <p:nvPr/>
        </p:nvSpPr>
        <p:spPr>
          <a:xfrm>
            <a:off x="10252999" y="4356347"/>
            <a:ext cx="1237957" cy="668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F23E8-AF16-4544-B562-739CF8D43CA0}"/>
              </a:ext>
            </a:extLst>
          </p:cNvPr>
          <p:cNvSpPr txBox="1"/>
          <p:nvPr/>
        </p:nvSpPr>
        <p:spPr>
          <a:xfrm>
            <a:off x="10129702" y="5147418"/>
            <a:ext cx="1361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0070C0"/>
                </a:solidFill>
                <a:latin typeface="+mj-lt"/>
              </a:rPr>
              <a:t>f(x)</a:t>
            </a:r>
            <a:endParaRPr lang="en-US" sz="2800" i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35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7078432" y="62562"/>
            <a:ext cx="4897495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b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4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Lifecycle</a:t>
            </a:r>
            <a:endParaRPr lang="en-US" altLang="id-ID" sz="48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434730D-49F4-42B1-BC94-71B3E4F5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85491"/>
            <a:ext cx="12192000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B47AA3-8598-4675-A99B-0DD366CB3A41}"/>
              </a:ext>
            </a:extLst>
          </p:cNvPr>
          <p:cNvSpPr txBox="1"/>
          <p:nvPr/>
        </p:nvSpPr>
        <p:spPr>
          <a:xfrm>
            <a:off x="1182169" y="5618635"/>
            <a:ext cx="9827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+mj-lt"/>
              </a:rPr>
              <a:t>Training</a:t>
            </a:r>
            <a:r>
              <a:rPr lang="en-US" sz="2800" dirty="0">
                <a:latin typeface="+mj-lt"/>
              </a:rPr>
              <a:t> is the process where an algorithm uses </a:t>
            </a:r>
            <a:r>
              <a:rPr lang="en-US" sz="2800" b="1" dirty="0">
                <a:solidFill>
                  <a:srgbClr val="00B050"/>
                </a:solidFill>
                <a:latin typeface="+mj-lt"/>
              </a:rPr>
              <a:t>optimization techniques </a:t>
            </a:r>
            <a:r>
              <a:rPr lang="en-US" sz="2800" dirty="0">
                <a:latin typeface="+mj-lt"/>
              </a:rPr>
              <a:t>to find the best set of </a:t>
            </a:r>
            <a:r>
              <a:rPr lang="en-US" sz="2800" b="1" i="1" dirty="0">
                <a:solidFill>
                  <a:srgbClr val="0070C0"/>
                </a:solidFill>
                <a:latin typeface="+mj-lt"/>
              </a:rPr>
              <a:t>model weights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E34B2-3A45-4775-BCFE-FB6A6FD0F9C0}"/>
              </a:ext>
            </a:extLst>
          </p:cNvPr>
          <p:cNvSpPr txBox="1"/>
          <p:nvPr/>
        </p:nvSpPr>
        <p:spPr>
          <a:xfrm>
            <a:off x="5849447" y="5087843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@juyang.co</a:t>
            </a:r>
          </a:p>
        </p:txBody>
      </p:sp>
    </p:spTree>
    <p:extLst>
      <p:ext uri="{BB962C8B-B14F-4D97-AF65-F5344CB8AC3E}">
        <p14:creationId xmlns:p14="http://schemas.microsoft.com/office/powerpoint/2010/main" val="58505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7078432" y="62562"/>
            <a:ext cx="4897495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b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4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Lifecycle</a:t>
            </a:r>
            <a:endParaRPr lang="en-US" altLang="id-ID" sz="48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47AA3-8598-4675-A99B-0DD366CB3A41}"/>
              </a:ext>
            </a:extLst>
          </p:cNvPr>
          <p:cNvSpPr txBox="1"/>
          <p:nvPr/>
        </p:nvSpPr>
        <p:spPr>
          <a:xfrm>
            <a:off x="1182169" y="1966748"/>
            <a:ext cx="98276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0070C0"/>
                </a:solidFill>
                <a:latin typeface="+mj-lt"/>
              </a:rPr>
              <a:t>Model weights </a:t>
            </a:r>
            <a:r>
              <a:rPr lang="en-US" sz="2800" dirty="0">
                <a:latin typeface="+mj-lt"/>
              </a:rPr>
              <a:t>is actually just </a:t>
            </a:r>
            <a:r>
              <a:rPr lang="en-US" sz="2800" b="1" dirty="0">
                <a:latin typeface="+mj-lt"/>
              </a:rPr>
              <a:t>numbers</a:t>
            </a:r>
            <a:r>
              <a:rPr lang="en-US" sz="2800" dirty="0">
                <a:latin typeface="+mj-lt"/>
              </a:rPr>
              <a:t>, which we could </a:t>
            </a:r>
            <a:r>
              <a:rPr lang="en-US" sz="2800" i="1" u="sng" dirty="0">
                <a:solidFill>
                  <a:srgbClr val="00B050"/>
                </a:solidFill>
                <a:latin typeface="+mj-lt"/>
              </a:rPr>
              <a:t>tune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to make </a:t>
            </a:r>
            <a:r>
              <a:rPr lang="en-US" sz="2800" b="1" dirty="0">
                <a:latin typeface="+mj-lt"/>
              </a:rPr>
              <a:t>predictions</a:t>
            </a:r>
            <a:endParaRPr lang="en-US" sz="2800" b="1" i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E34B2-3A45-4775-BCFE-FB6A6FD0F9C0}"/>
              </a:ext>
            </a:extLst>
          </p:cNvPr>
          <p:cNvSpPr txBox="1"/>
          <p:nvPr/>
        </p:nvSpPr>
        <p:spPr>
          <a:xfrm>
            <a:off x="6065520" y="647126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@saviantconsulting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EA371B0-2D2B-4036-8CC7-869D34BB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0855"/>
            <a:ext cx="12192000" cy="356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9AF5F0-0928-489F-8572-46B989BC0C70}"/>
              </a:ext>
            </a:extLst>
          </p:cNvPr>
          <p:cNvSpPr/>
          <p:nvPr/>
        </p:nvSpPr>
        <p:spPr>
          <a:xfrm>
            <a:off x="7260542" y="3073318"/>
            <a:ext cx="2333163" cy="2398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8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picture containing person, holding, dog, cat&#10;&#10;Description automatically generated">
            <a:extLst>
              <a:ext uri="{FF2B5EF4-FFF2-40B4-BE49-F238E27FC236}">
                <a16:creationId xmlns:a16="http://schemas.microsoft.com/office/drawing/2014/main" id="{F580EAC4-EC41-4FDB-B9B6-074F0BBE37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6629" r="1827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 Box 2">
            <a:extLst>
              <a:ext uri="{FF2B5EF4-FFF2-40B4-BE49-F238E27FC236}">
                <a16:creationId xmlns:a16="http://schemas.microsoft.com/office/drawing/2014/main" id="{18250821-833A-44AD-A84F-6D294CC1382D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+mn-ea"/>
              </a:rPr>
              <a:t>Machine Learning </a:t>
            </a:r>
            <a:r>
              <a:rPr kumimoji="0" lang="en-US" altLang="id-ID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+mn-ea"/>
              </a:rPr>
              <a:t>untu</a:t>
            </a:r>
            <a:r>
              <a:rPr lang="en-US" altLang="id-ID" sz="4800" b="1" dirty="0">
                <a:solidFill>
                  <a:prstClr val="white"/>
                </a:solidFill>
                <a:latin typeface="Calibri Light"/>
                <a:sym typeface="+mn-ea"/>
              </a:rPr>
              <a:t>k </a:t>
            </a:r>
            <a:r>
              <a:rPr lang="en-US" altLang="id-ID" sz="4800" b="1" dirty="0" err="1">
                <a:solidFill>
                  <a:prstClr val="white"/>
                </a:solidFill>
                <a:latin typeface="Calibri Light"/>
                <a:sym typeface="+mn-ea"/>
              </a:rPr>
              <a:t>Aplikasi</a:t>
            </a:r>
            <a:r>
              <a:rPr lang="en-US" altLang="id-ID" sz="4800" b="1" dirty="0">
                <a:solidFill>
                  <a:prstClr val="white"/>
                </a:solidFill>
                <a:latin typeface="Calibri Light"/>
                <a:sym typeface="+mn-ea"/>
              </a:rPr>
              <a:t> </a:t>
            </a:r>
            <a:r>
              <a:rPr lang="en-US" altLang="id-ID" sz="4800" b="1" dirty="0" err="1">
                <a:solidFill>
                  <a:prstClr val="white"/>
                </a:solidFill>
                <a:latin typeface="Calibri Light"/>
                <a:sym typeface="+mn-ea"/>
              </a:rPr>
              <a:t>Geospasial</a:t>
            </a:r>
            <a:endParaRPr kumimoji="0" lang="en-US" alt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  <a:sym typeface="+mn-ea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54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244209" y="4873805"/>
            <a:ext cx="6163867" cy="14465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 </a:t>
            </a:r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untuk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44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Aplikasi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4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Geospasial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026" name="Picture 2" descr="buildings, roads, human geography and elevation derived from satellite imagery">
            <a:extLst>
              <a:ext uri="{FF2B5EF4-FFF2-40B4-BE49-F238E27FC236}">
                <a16:creationId xmlns:a16="http://schemas.microsoft.com/office/drawing/2014/main" id="{9E4E8BA4-C4C9-47D7-AB7C-EDB1E1C106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221" y="-248891"/>
            <a:ext cx="8291147" cy="552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4A44B-E9CE-4284-9441-279170415352}"/>
              </a:ext>
            </a:extLst>
          </p:cNvPr>
          <p:cNvSpPr txBox="1"/>
          <p:nvPr/>
        </p:nvSpPr>
        <p:spPr>
          <a:xfrm>
            <a:off x="6408076" y="428178"/>
            <a:ext cx="546887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Sebagian </a:t>
            </a:r>
            <a:r>
              <a:rPr lang="en-US" sz="2400" dirty="0" err="1">
                <a:latin typeface="+mj-lt"/>
              </a:rPr>
              <a:t>besar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Data </a:t>
            </a:r>
            <a:r>
              <a:rPr lang="en-US" sz="2400" b="1" dirty="0" err="1">
                <a:solidFill>
                  <a:srgbClr val="00B050"/>
                </a:solidFill>
                <a:latin typeface="+mj-lt"/>
              </a:rPr>
              <a:t>Spasial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memiliki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sifat-sifat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BIG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B050"/>
                </a:solidFill>
                <a:latin typeface="+mj-lt"/>
              </a:rPr>
              <a:t>Analisis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+mj-lt"/>
              </a:rPr>
              <a:t>geospasial</a:t>
            </a:r>
            <a:r>
              <a:rPr lang="en-US" sz="2400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seringkali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merupakan</a:t>
            </a:r>
            <a:r>
              <a:rPr lang="en-US" sz="2400" dirty="0">
                <a:latin typeface="+mj-lt"/>
              </a:rPr>
              <a:t> proses yang </a:t>
            </a:r>
            <a:r>
              <a:rPr lang="en-US" sz="2400" dirty="0" err="1">
                <a:latin typeface="+mj-lt"/>
              </a:rPr>
              <a:t>melibatkan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algoritma</a:t>
            </a:r>
            <a:r>
              <a:rPr lang="en-US" sz="2400" dirty="0">
                <a:latin typeface="+mj-lt"/>
              </a:rPr>
              <a:t> yang </a:t>
            </a:r>
            <a:r>
              <a:rPr lang="en-US" sz="2400" dirty="0" err="1">
                <a:latin typeface="+mj-lt"/>
              </a:rPr>
              <a:t>jelas</a:t>
            </a:r>
            <a:r>
              <a:rPr lang="en-US" sz="2400" dirty="0">
                <a:latin typeface="+mj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+mj-lt"/>
              </a:rPr>
              <a:t>Teknik-</a:t>
            </a:r>
            <a:r>
              <a:rPr lang="en-US" sz="2400" b="1" dirty="0" err="1">
                <a:solidFill>
                  <a:srgbClr val="00B050"/>
                </a:solidFill>
                <a:latin typeface="+mj-lt"/>
              </a:rPr>
              <a:t>teknik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 machine learning </a:t>
            </a:r>
            <a:r>
              <a:rPr lang="en-US" sz="2400" dirty="0" err="1">
                <a:latin typeface="+mj-lt"/>
              </a:rPr>
              <a:t>telah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digunakan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sejak</a:t>
            </a:r>
            <a:r>
              <a:rPr lang="en-US" sz="2400" dirty="0">
                <a:latin typeface="+mj-lt"/>
              </a:rPr>
              <a:t> lama di </a:t>
            </a:r>
            <a:r>
              <a:rPr lang="en-US" sz="2400" dirty="0" err="1">
                <a:latin typeface="+mj-lt"/>
              </a:rPr>
              <a:t>bidang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geospasial</a:t>
            </a:r>
            <a:endParaRPr lang="en-US" sz="24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Munculnya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jenis</a:t>
            </a:r>
            <a:r>
              <a:rPr lang="en-US" sz="2400" dirty="0">
                <a:latin typeface="+mj-lt"/>
              </a:rPr>
              <a:t> data </a:t>
            </a:r>
            <a:r>
              <a:rPr lang="en-US" sz="2400" dirty="0" err="1">
                <a:latin typeface="+mj-lt"/>
              </a:rPr>
              <a:t>spasial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baru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metode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akuisisi</a:t>
            </a:r>
            <a:r>
              <a:rPr lang="en-US" sz="2400" dirty="0">
                <a:latin typeface="+mj-lt"/>
              </a:rPr>
              <a:t> data yang </a:t>
            </a:r>
            <a:r>
              <a:rPr lang="en-US" sz="2400" dirty="0" err="1">
                <a:latin typeface="+mj-lt"/>
              </a:rPr>
              <a:t>semakin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beragam</a:t>
            </a:r>
            <a:r>
              <a:rPr lang="en-US" sz="2400" dirty="0">
                <a:latin typeface="+mj-lt"/>
              </a:rPr>
              <a:t>: </a:t>
            </a:r>
            <a:r>
              <a:rPr lang="en-US" sz="2400" b="1" i="1" dirty="0">
                <a:solidFill>
                  <a:srgbClr val="00B050"/>
                </a:solidFill>
                <a:latin typeface="+mj-lt"/>
              </a:rPr>
              <a:t>Point Cloud, SAR, Social Media, Mobile phone data,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Berkembangnya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kebutuhan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baru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akan</a:t>
            </a:r>
            <a:r>
              <a:rPr lang="en-US" sz="2400" dirty="0">
                <a:latin typeface="+mj-lt"/>
              </a:rPr>
              <a:t> data </a:t>
            </a:r>
            <a:r>
              <a:rPr lang="en-US" sz="2400" dirty="0" err="1">
                <a:latin typeface="+mj-lt"/>
              </a:rPr>
              <a:t>spasial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seperti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Self-Driving Cars</a:t>
            </a:r>
            <a:r>
              <a:rPr lang="en-US" sz="2400" b="1" i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dan </a:t>
            </a:r>
            <a:r>
              <a:rPr lang="en-US" sz="2400" b="1" i="1" dirty="0">
                <a:solidFill>
                  <a:srgbClr val="00B050"/>
                </a:solidFill>
                <a:latin typeface="+mj-lt"/>
              </a:rPr>
              <a:t>Augmented/Virtual Reality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989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6C54D-D925-4B32-B577-CD6900964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712"/>
            <a:ext cx="12192000" cy="65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45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9ECDA28-A7E8-4968-BEE3-D2F77F45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6" y="1740877"/>
            <a:ext cx="5042486" cy="337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sunami">
            <a:hlinkClick r:id="" action="ppaction://media"/>
            <a:extLst>
              <a:ext uri="{FF2B5EF4-FFF2-40B4-BE49-F238E27FC236}">
                <a16:creationId xmlns:a16="http://schemas.microsoft.com/office/drawing/2014/main" id="{DB677584-7E27-4B8F-B16B-DDD0AAAA0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45613" y="703516"/>
            <a:ext cx="4932825" cy="4932825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C86FD82E-8AC7-4014-9FBD-21DDBF6A6D43}"/>
              </a:ext>
            </a:extLst>
          </p:cNvPr>
          <p:cNvSpPr txBox="1"/>
          <p:nvPr/>
        </p:nvSpPr>
        <p:spPr>
          <a:xfrm>
            <a:off x="1773465" y="5117123"/>
            <a:ext cx="2768707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Klasifikasi</a:t>
            </a:r>
            <a:r>
              <a:rPr lang="en-US" altLang="id-ID" sz="2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Land Use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EC7DAEB-16DB-437B-84B2-F064E3EB1D72}"/>
              </a:ext>
            </a:extLst>
          </p:cNvPr>
          <p:cNvSpPr txBox="1"/>
          <p:nvPr/>
        </p:nvSpPr>
        <p:spPr>
          <a:xfrm>
            <a:off x="8305061" y="5636341"/>
            <a:ext cx="222528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Geosimulations</a:t>
            </a:r>
            <a:endParaRPr lang="en-US" altLang="id-ID" sz="2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9459209-ECCB-4F17-A232-4781F2846FDA}"/>
              </a:ext>
            </a:extLst>
          </p:cNvPr>
          <p:cNvSpPr txBox="1"/>
          <p:nvPr/>
        </p:nvSpPr>
        <p:spPr>
          <a:xfrm>
            <a:off x="356751" y="104857"/>
            <a:ext cx="5070619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 </a:t>
            </a:r>
            <a:r>
              <a:rPr lang="en-US" altLang="id-ID" sz="36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untuk</a:t>
            </a:r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Aplikasi</a:t>
            </a:r>
            <a:r>
              <a:rPr lang="en-US" altLang="id-ID" sz="36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Geospasial</a:t>
            </a:r>
            <a:endParaRPr lang="en-US" altLang="id-ID" sz="36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175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C86FD82E-8AC7-4014-9FBD-21DDBF6A6D43}"/>
              </a:ext>
            </a:extLst>
          </p:cNvPr>
          <p:cNvSpPr txBox="1"/>
          <p:nvPr/>
        </p:nvSpPr>
        <p:spPr>
          <a:xfrm>
            <a:off x="1215952" y="5457826"/>
            <a:ext cx="396775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Object Detection &amp; Counting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EC7DAEB-16DB-437B-84B2-F064E3EB1D72}"/>
              </a:ext>
            </a:extLst>
          </p:cNvPr>
          <p:cNvSpPr txBox="1"/>
          <p:nvPr/>
        </p:nvSpPr>
        <p:spPr>
          <a:xfrm>
            <a:off x="8333196" y="5457826"/>
            <a:ext cx="238398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Visual Odometry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9459209-ECCB-4F17-A232-4781F2846FDA}"/>
              </a:ext>
            </a:extLst>
          </p:cNvPr>
          <p:cNvSpPr txBox="1"/>
          <p:nvPr/>
        </p:nvSpPr>
        <p:spPr>
          <a:xfrm>
            <a:off x="356751" y="104857"/>
            <a:ext cx="5070619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 </a:t>
            </a:r>
            <a:r>
              <a:rPr lang="en-US" altLang="id-ID" sz="36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untuk</a:t>
            </a:r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Aplikasi</a:t>
            </a:r>
            <a:r>
              <a:rPr lang="en-US" altLang="id-ID" sz="36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Geospasial</a:t>
            </a:r>
            <a:endParaRPr lang="en-US" altLang="id-ID" sz="36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A216C41-85B9-4B18-8263-E6DA8A8A6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11" y="2369235"/>
            <a:ext cx="6177182" cy="308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8AF00435-3009-48F8-989B-B6D2EF96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35" y="2465893"/>
            <a:ext cx="5147154" cy="28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DFF886-6A2E-492C-B12C-096F0869D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11" y="1762103"/>
            <a:ext cx="6397072" cy="45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EC0EF6A-0F26-45D0-8C72-AD522DA50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40680" y="752327"/>
            <a:ext cx="6446519" cy="60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008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untuk Aplikasi Geospasial</a:t>
            </a:r>
            <a:endParaRPr lang="en-US" altLang="id-ID" sz="3200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50" y="2166376"/>
            <a:ext cx="10960099" cy="41290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id-ID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Machines Learn</a:t>
            </a:r>
          </a:p>
          <a:p>
            <a:pPr>
              <a:lnSpc>
                <a:spcPct val="150000"/>
              </a:lnSpc>
            </a:pPr>
            <a:r>
              <a:rPr lang="en-US" altLang="id-ID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</a:t>
            </a:r>
            <a:r>
              <a:rPr lang="en-US" altLang="id-ID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untuk</a:t>
            </a:r>
            <a:r>
              <a:rPr lang="en-US" altLang="id-ID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Aplikasi</a:t>
            </a:r>
            <a:r>
              <a:rPr lang="en-US" altLang="id-ID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Geospasial</a:t>
            </a:r>
            <a:endParaRPr lang="en-US" altLang="id-ID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id-ID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Algoritma-algoritma</a:t>
            </a:r>
            <a:r>
              <a:rPr lang="en-US" altLang="id-ID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Machine Learning</a:t>
            </a:r>
          </a:p>
          <a:p>
            <a:pPr>
              <a:lnSpc>
                <a:spcPct val="150000"/>
              </a:lnSpc>
            </a:pPr>
            <a:r>
              <a:rPr lang="en-US" altLang="id-ID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Perangkat</a:t>
            </a:r>
            <a:r>
              <a:rPr lang="en-US" altLang="id-ID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untuk</a:t>
            </a:r>
            <a:r>
              <a:rPr lang="en-US" altLang="id-ID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Machine Learning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>
            <a:extLst>
              <a:ext uri="{FF2B5EF4-FFF2-40B4-BE49-F238E27FC236}">
                <a16:creationId xmlns:a16="http://schemas.microsoft.com/office/drawing/2014/main" id="{99459209-ECCB-4F17-A232-4781F2846FDA}"/>
              </a:ext>
            </a:extLst>
          </p:cNvPr>
          <p:cNvSpPr txBox="1"/>
          <p:nvPr/>
        </p:nvSpPr>
        <p:spPr>
          <a:xfrm>
            <a:off x="356751" y="104857"/>
            <a:ext cx="5070619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 </a:t>
            </a:r>
            <a:r>
              <a:rPr lang="en-US" altLang="id-ID" sz="36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untuk</a:t>
            </a:r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Aplikasi</a:t>
            </a:r>
            <a:r>
              <a:rPr lang="en-US" altLang="id-ID" sz="36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Geospasial</a:t>
            </a:r>
            <a:endParaRPr lang="en-US" altLang="id-ID" sz="36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7124746E-11C8-41B3-A5BD-611075E2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6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089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C86FD82E-8AC7-4014-9FBD-21DDBF6A6D43}"/>
              </a:ext>
            </a:extLst>
          </p:cNvPr>
          <p:cNvSpPr txBox="1"/>
          <p:nvPr/>
        </p:nvSpPr>
        <p:spPr>
          <a:xfrm>
            <a:off x="1215952" y="5457826"/>
            <a:ext cx="432041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Point-cloud Auto-classifications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EC7DAEB-16DB-437B-84B2-F064E3EB1D72}"/>
              </a:ext>
            </a:extLst>
          </p:cNvPr>
          <p:cNvSpPr txBox="1"/>
          <p:nvPr/>
        </p:nvSpPr>
        <p:spPr>
          <a:xfrm>
            <a:off x="8333196" y="5457826"/>
            <a:ext cx="231024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Tide Predictions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9459209-ECCB-4F17-A232-4781F2846FDA}"/>
              </a:ext>
            </a:extLst>
          </p:cNvPr>
          <p:cNvSpPr txBox="1"/>
          <p:nvPr/>
        </p:nvSpPr>
        <p:spPr>
          <a:xfrm>
            <a:off x="356751" y="104857"/>
            <a:ext cx="5070619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 </a:t>
            </a:r>
            <a:r>
              <a:rPr lang="en-US" altLang="id-ID" sz="36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untuk</a:t>
            </a:r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Aplikasi</a:t>
            </a:r>
            <a:r>
              <a:rPr lang="en-US" altLang="id-ID" sz="36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Geospasial</a:t>
            </a:r>
            <a:endParaRPr lang="en-US" altLang="id-ID" sz="36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5D93EAE-AF13-4980-A426-6F766A227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11" y="2285780"/>
            <a:ext cx="6155797" cy="317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tide prediction machine learning">
            <a:extLst>
              <a:ext uri="{FF2B5EF4-FFF2-40B4-BE49-F238E27FC236}">
                <a16:creationId xmlns:a16="http://schemas.microsoft.com/office/drawing/2014/main" id="{65A9701E-C64C-460A-8C07-6AC5FE502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110374"/>
            <a:ext cx="55626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43A92F-C031-4CE0-BBAF-5351CF7AF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7" y="1842867"/>
            <a:ext cx="6535184" cy="45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1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C86FD82E-8AC7-4014-9FBD-21DDBF6A6D43}"/>
              </a:ext>
            </a:extLst>
          </p:cNvPr>
          <p:cNvSpPr txBox="1"/>
          <p:nvPr/>
        </p:nvSpPr>
        <p:spPr>
          <a:xfrm>
            <a:off x="4926449" y="6155602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Self-driving Cars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9459209-ECCB-4F17-A232-4781F2846FDA}"/>
              </a:ext>
            </a:extLst>
          </p:cNvPr>
          <p:cNvSpPr txBox="1"/>
          <p:nvPr/>
        </p:nvSpPr>
        <p:spPr>
          <a:xfrm>
            <a:off x="356751" y="104857"/>
            <a:ext cx="5070619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 </a:t>
            </a:r>
            <a:r>
              <a:rPr lang="en-US" altLang="id-ID" sz="36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untuk</a:t>
            </a:r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Aplikasi</a:t>
            </a:r>
            <a:r>
              <a:rPr lang="en-US" altLang="id-ID" sz="36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Geospasial</a:t>
            </a:r>
            <a:endParaRPr lang="en-US" altLang="id-ID" sz="36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B2ED4-D9CB-44A0-B146-8E641B3D9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" y="0"/>
            <a:ext cx="12192000" cy="65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16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C86FD82E-8AC7-4014-9FBD-21DDBF6A6D43}"/>
              </a:ext>
            </a:extLst>
          </p:cNvPr>
          <p:cNvSpPr txBox="1"/>
          <p:nvPr/>
        </p:nvSpPr>
        <p:spPr>
          <a:xfrm>
            <a:off x="2892060" y="5897939"/>
            <a:ext cx="340586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Tropospheric Path Delay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9459209-ECCB-4F17-A232-4781F2846FDA}"/>
              </a:ext>
            </a:extLst>
          </p:cNvPr>
          <p:cNvSpPr txBox="1"/>
          <p:nvPr/>
        </p:nvSpPr>
        <p:spPr>
          <a:xfrm>
            <a:off x="356751" y="104857"/>
            <a:ext cx="5070619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 </a:t>
            </a:r>
            <a:r>
              <a:rPr lang="en-US" altLang="id-ID" sz="36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untuk</a:t>
            </a:r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Aplikasi</a:t>
            </a:r>
            <a:r>
              <a:rPr lang="en-US" altLang="id-ID" sz="36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Geospasial</a:t>
            </a:r>
            <a:endParaRPr lang="en-US" altLang="id-ID" sz="36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1F5E4-C9DC-44BC-9533-766FAEDAF7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t="43640"/>
          <a:stretch/>
        </p:blipFill>
        <p:spPr>
          <a:xfrm>
            <a:off x="0" y="2028101"/>
            <a:ext cx="9133538" cy="3869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186203-8B18-49FC-87B0-9D3B759FA136}"/>
              </a:ext>
            </a:extLst>
          </p:cNvPr>
          <p:cNvSpPr txBox="1"/>
          <p:nvPr/>
        </p:nvSpPr>
        <p:spPr>
          <a:xfrm>
            <a:off x="7160455" y="280171"/>
            <a:ext cx="44351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Basically, we could implement ML/DL on </a:t>
            </a:r>
            <a:r>
              <a:rPr lang="en-US" sz="3200" b="1" dirty="0">
                <a:latin typeface="+mj-lt"/>
              </a:rPr>
              <a:t>any imaginable scenarios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B78CD-9A7F-4A7A-A4EB-CDA39187703B}"/>
              </a:ext>
            </a:extLst>
          </p:cNvPr>
          <p:cNvSpPr txBox="1"/>
          <p:nvPr/>
        </p:nvSpPr>
        <p:spPr>
          <a:xfrm>
            <a:off x="8089421" y="2257851"/>
            <a:ext cx="375989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+mj-lt"/>
              </a:rPr>
              <a:t>As long as we have </a:t>
            </a:r>
            <a:r>
              <a:rPr lang="en-US" sz="3200" b="1" dirty="0">
                <a:solidFill>
                  <a:srgbClr val="00B050"/>
                </a:solidFill>
                <a:latin typeface="+mj-lt"/>
              </a:rPr>
              <a:t>DATA</a:t>
            </a:r>
            <a:r>
              <a:rPr lang="en-US" sz="3200" dirty="0">
                <a:latin typeface="+mj-lt"/>
              </a:rPr>
              <a:t>, we could devise Machine Learning to derive </a:t>
            </a:r>
            <a:r>
              <a:rPr lang="en-US" sz="3200" b="1" dirty="0">
                <a:solidFill>
                  <a:srgbClr val="00B050"/>
                </a:solidFill>
                <a:latin typeface="+mj-lt"/>
              </a:rPr>
              <a:t>Rules</a:t>
            </a:r>
            <a:r>
              <a:rPr lang="en-US" sz="3200" b="1" dirty="0">
                <a:latin typeface="+mj-lt"/>
              </a:rPr>
              <a:t>, </a:t>
            </a:r>
            <a:r>
              <a:rPr lang="en-US" sz="3200" dirty="0">
                <a:latin typeface="+mj-lt"/>
              </a:rPr>
              <a:t>and subsequently</a:t>
            </a:r>
            <a:r>
              <a:rPr lang="en-US" sz="3200" b="1" dirty="0">
                <a:latin typeface="+mj-lt"/>
              </a:rPr>
              <a:t>, </a:t>
            </a:r>
            <a:r>
              <a:rPr lang="en-US" sz="3200" b="1" dirty="0" err="1">
                <a:solidFill>
                  <a:srgbClr val="00B050"/>
                </a:solidFill>
                <a:latin typeface="+mj-lt"/>
              </a:rPr>
              <a:t>Answes</a:t>
            </a:r>
            <a:endParaRPr lang="en-US" sz="3200" b="1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02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C86FD82E-8AC7-4014-9FBD-21DDBF6A6D43}"/>
              </a:ext>
            </a:extLst>
          </p:cNvPr>
          <p:cNvSpPr txBox="1"/>
          <p:nvPr/>
        </p:nvSpPr>
        <p:spPr>
          <a:xfrm>
            <a:off x="4926449" y="6155602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Self-driving Cars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9459209-ECCB-4F17-A232-4781F2846FDA}"/>
              </a:ext>
            </a:extLst>
          </p:cNvPr>
          <p:cNvSpPr txBox="1"/>
          <p:nvPr/>
        </p:nvSpPr>
        <p:spPr>
          <a:xfrm>
            <a:off x="356751" y="104857"/>
            <a:ext cx="5070619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 </a:t>
            </a:r>
            <a:r>
              <a:rPr lang="en-US" altLang="id-ID" sz="36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untuk</a:t>
            </a:r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Aplikasi</a:t>
            </a:r>
            <a:r>
              <a:rPr lang="en-US" altLang="id-ID" sz="36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36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Geospasial</a:t>
            </a:r>
            <a:endParaRPr lang="en-US" altLang="id-ID" sz="36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3" name="sdc">
            <a:hlinkClick r:id="" action="ppaction://media"/>
            <a:extLst>
              <a:ext uri="{FF2B5EF4-FFF2-40B4-BE49-F238E27FC236}">
                <a16:creationId xmlns:a16="http://schemas.microsoft.com/office/drawing/2014/main" id="{E49BC481-E023-4E53-9088-7DF9A64B51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643" y="1504637"/>
            <a:ext cx="8630125" cy="46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0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7166340" y="5179443"/>
            <a:ext cx="4783682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Algoritma-algoritma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7" name="Picture 2" descr="Image for post">
            <a:extLst>
              <a:ext uri="{FF2B5EF4-FFF2-40B4-BE49-F238E27FC236}">
                <a16:creationId xmlns:a16="http://schemas.microsoft.com/office/drawing/2014/main" id="{E24379DE-8266-470B-BA2F-15F7CD29C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59690"/>
            <a:ext cx="9228406" cy="659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04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>
            <a:extLst>
              <a:ext uri="{FF2B5EF4-FFF2-40B4-BE49-F238E27FC236}">
                <a16:creationId xmlns:a16="http://schemas.microsoft.com/office/drawing/2014/main" id="{9FFDD35B-3C9E-49E4-BEDF-7DB3D36D8C67}"/>
              </a:ext>
            </a:extLst>
          </p:cNvPr>
          <p:cNvSpPr txBox="1"/>
          <p:nvPr/>
        </p:nvSpPr>
        <p:spPr>
          <a:xfrm>
            <a:off x="188764" y="537105"/>
            <a:ext cx="4783682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Algoritma-algoritma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8228387-55DC-4C98-B3E7-9D480A42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52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>
            <a:extLst>
              <a:ext uri="{FF2B5EF4-FFF2-40B4-BE49-F238E27FC236}">
                <a16:creationId xmlns:a16="http://schemas.microsoft.com/office/drawing/2014/main" id="{9FFDD35B-3C9E-49E4-BEDF-7DB3D36D8C67}"/>
              </a:ext>
            </a:extLst>
          </p:cNvPr>
          <p:cNvSpPr txBox="1"/>
          <p:nvPr/>
        </p:nvSpPr>
        <p:spPr>
          <a:xfrm>
            <a:off x="202831" y="283887"/>
            <a:ext cx="9335063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Algoritma-algoritma</a:t>
            </a:r>
            <a:r>
              <a:rPr lang="en-US" altLang="id-ID" sz="4000" b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9698" name="Picture 2" descr="Lightbox">
            <a:extLst>
              <a:ext uri="{FF2B5EF4-FFF2-40B4-BE49-F238E27FC236}">
                <a16:creationId xmlns:a16="http://schemas.microsoft.com/office/drawing/2014/main" id="{7EF9D511-BEF4-4C9D-86A8-9D3946869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6" y="1074210"/>
            <a:ext cx="12203276" cy="578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49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>
            <a:extLst>
              <a:ext uri="{FF2B5EF4-FFF2-40B4-BE49-F238E27FC236}">
                <a16:creationId xmlns:a16="http://schemas.microsoft.com/office/drawing/2014/main" id="{9FFDD35B-3C9E-49E4-BEDF-7DB3D36D8C67}"/>
              </a:ext>
            </a:extLst>
          </p:cNvPr>
          <p:cNvSpPr txBox="1"/>
          <p:nvPr/>
        </p:nvSpPr>
        <p:spPr>
          <a:xfrm>
            <a:off x="188764" y="537105"/>
            <a:ext cx="4783682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Algoritma-algoritma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b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</a:b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131E09B-FA75-434E-8659-B28AAFA4E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3" t="12916" r="11238" b="14097"/>
          <a:stretch/>
        </p:blipFill>
        <p:spPr bwMode="auto">
          <a:xfrm>
            <a:off x="-1" y="0"/>
            <a:ext cx="5092505" cy="681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05D1DCEC-8DA1-493A-9C0F-E28E0B925ECB}"/>
              </a:ext>
            </a:extLst>
          </p:cNvPr>
          <p:cNvSpPr txBox="1"/>
          <p:nvPr/>
        </p:nvSpPr>
        <p:spPr>
          <a:xfrm>
            <a:off x="5872111" y="2383105"/>
            <a:ext cx="5092505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How to Choose Which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 Algorithm to use?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33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174696" y="287019"/>
            <a:ext cx="7217040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Unsupervised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0BC574-68DC-4B4E-9C8B-0E944112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9270"/>
            <a:ext cx="7989010" cy="564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0B047C-F10E-4C96-BF03-2C99BEC42348}"/>
              </a:ext>
            </a:extLst>
          </p:cNvPr>
          <p:cNvSpPr txBox="1"/>
          <p:nvPr/>
        </p:nvSpPr>
        <p:spPr>
          <a:xfrm>
            <a:off x="8327512" y="640962"/>
            <a:ext cx="352395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rgbClr val="555555"/>
                </a:solidFill>
                <a:effectLst/>
                <a:latin typeface="+mj-lt"/>
              </a:rPr>
              <a:t>Clustering</a:t>
            </a:r>
          </a:p>
          <a:p>
            <a:pPr algn="l" fontAlgn="base"/>
            <a:r>
              <a:rPr lang="en-US" sz="2400" i="0" dirty="0">
                <a:solidFill>
                  <a:srgbClr val="555555"/>
                </a:solidFill>
                <a:effectLst/>
                <a:latin typeface="+mj-lt"/>
              </a:rPr>
              <a:t>A clustering problem is where you want to discover the inherent groupings in the data, such as grouping customers by purchasing behavior.</a:t>
            </a:r>
          </a:p>
          <a:p>
            <a:pPr algn="l" fontAlgn="base"/>
            <a:endParaRPr lang="en-US" sz="2400" i="0" dirty="0">
              <a:solidFill>
                <a:srgbClr val="555555"/>
              </a:solidFill>
              <a:effectLst/>
              <a:latin typeface="+mj-lt"/>
            </a:endParaRPr>
          </a:p>
          <a:p>
            <a:pPr algn="l" fontAlgn="base"/>
            <a:r>
              <a:rPr lang="en-US" sz="2400" b="1" i="0" dirty="0">
                <a:solidFill>
                  <a:srgbClr val="555555"/>
                </a:solidFill>
                <a:effectLst/>
                <a:latin typeface="+mj-lt"/>
              </a:rPr>
              <a:t>Association</a:t>
            </a:r>
          </a:p>
          <a:p>
            <a:pPr algn="l" fontAlgn="base"/>
            <a:r>
              <a:rPr lang="en-US" sz="2400" i="0" dirty="0">
                <a:solidFill>
                  <a:srgbClr val="555555"/>
                </a:solidFill>
                <a:effectLst/>
                <a:latin typeface="+mj-lt"/>
              </a:rPr>
              <a:t>An association rule learning problem is where you want to discover rules that describe large portions of your data, such as people that buy X also tend to buy Y.</a:t>
            </a:r>
          </a:p>
        </p:txBody>
      </p:sp>
    </p:spTree>
    <p:extLst>
      <p:ext uri="{BB962C8B-B14F-4D97-AF65-F5344CB8AC3E}">
        <p14:creationId xmlns:p14="http://schemas.microsoft.com/office/powerpoint/2010/main" val="12377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D02C9B04-FCB1-4FBC-B5D2-4BCC26BF9185}"/>
              </a:ext>
            </a:extLst>
          </p:cNvPr>
          <p:cNvSpPr txBox="1"/>
          <p:nvPr/>
        </p:nvSpPr>
        <p:spPr>
          <a:xfrm>
            <a:off x="464820" y="263853"/>
            <a:ext cx="4793428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Tentang</a:t>
            </a:r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Pelatihan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000" b="1" dirty="0" err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Ini</a:t>
            </a:r>
            <a:endParaRPr lang="en-US" altLang="id-ID" sz="4000" b="1" dirty="0">
              <a:solidFill>
                <a:srgbClr val="00B05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C0795D-E7EB-4E01-8D93-F4B12FFCD3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912110"/>
              </p:ext>
            </p:extLst>
          </p:nvPr>
        </p:nvGraphicFramePr>
        <p:xfrm>
          <a:off x="464820" y="719666"/>
          <a:ext cx="10958733" cy="5874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3050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sil gambar untuk supervised learning">
            <a:extLst>
              <a:ext uri="{FF2B5EF4-FFF2-40B4-BE49-F238E27FC236}">
                <a16:creationId xmlns:a16="http://schemas.microsoft.com/office/drawing/2014/main" id="{6FFCB9AA-C567-4D72-ABFB-831125646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7447"/>
            <a:ext cx="7610062" cy="575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C1A23620-4FAF-47D9-A866-158979DECA7F}"/>
              </a:ext>
            </a:extLst>
          </p:cNvPr>
          <p:cNvSpPr txBox="1"/>
          <p:nvPr/>
        </p:nvSpPr>
        <p:spPr>
          <a:xfrm>
            <a:off x="174696" y="287019"/>
            <a:ext cx="6651180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Supervised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34740-F009-4498-AEE8-D31305E58247}"/>
              </a:ext>
            </a:extLst>
          </p:cNvPr>
          <p:cNvSpPr txBox="1"/>
          <p:nvPr/>
        </p:nvSpPr>
        <p:spPr>
          <a:xfrm>
            <a:off x="8088362" y="1547335"/>
            <a:ext cx="35239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solidFill>
                  <a:srgbClr val="555555"/>
                </a:solidFill>
                <a:effectLst/>
                <a:latin typeface="+mj-lt"/>
              </a:rPr>
              <a:t>Classification</a:t>
            </a:r>
            <a:endParaRPr lang="en-US" sz="2400" b="0" i="0" dirty="0">
              <a:solidFill>
                <a:srgbClr val="555555"/>
              </a:solidFill>
              <a:effectLst/>
              <a:latin typeface="+mj-lt"/>
            </a:endParaRPr>
          </a:p>
          <a:p>
            <a:pPr algn="l" fontAlgn="base"/>
            <a:r>
              <a:rPr lang="en-US" sz="2400" b="0" i="0" dirty="0">
                <a:solidFill>
                  <a:srgbClr val="555555"/>
                </a:solidFill>
                <a:effectLst/>
                <a:latin typeface="+mj-lt"/>
              </a:rPr>
              <a:t>A classification problem is when the output variable is a category, such as “red” or “blue” or “disease” and “no disease”.</a:t>
            </a:r>
          </a:p>
          <a:p>
            <a:pPr algn="l" fontAlgn="base"/>
            <a:endParaRPr lang="en-US" sz="2400" b="0" i="0" dirty="0">
              <a:solidFill>
                <a:srgbClr val="555555"/>
              </a:solidFill>
              <a:effectLst/>
              <a:latin typeface="+mj-lt"/>
            </a:endParaRPr>
          </a:p>
          <a:p>
            <a:pPr algn="l" fontAlgn="base"/>
            <a:r>
              <a:rPr lang="en-US" sz="2400" b="1" i="0" dirty="0">
                <a:solidFill>
                  <a:srgbClr val="555555"/>
                </a:solidFill>
                <a:effectLst/>
                <a:latin typeface="+mj-lt"/>
              </a:rPr>
              <a:t>Regression</a:t>
            </a:r>
            <a:r>
              <a:rPr lang="en-US" sz="2400" b="0" i="0" dirty="0">
                <a:solidFill>
                  <a:srgbClr val="555555"/>
                </a:solidFill>
                <a:effectLst/>
                <a:latin typeface="+mj-lt"/>
              </a:rPr>
              <a:t> </a:t>
            </a:r>
          </a:p>
          <a:p>
            <a:pPr algn="l" fontAlgn="base"/>
            <a:r>
              <a:rPr lang="en-US" sz="2400" b="0" i="0" dirty="0">
                <a:solidFill>
                  <a:srgbClr val="555555"/>
                </a:solidFill>
                <a:effectLst/>
                <a:latin typeface="+mj-lt"/>
              </a:rPr>
              <a:t>A regression problem is when the output variable is a real value, such as “dollars” or “weight”.</a:t>
            </a:r>
          </a:p>
        </p:txBody>
      </p:sp>
    </p:spTree>
    <p:extLst>
      <p:ext uri="{BB962C8B-B14F-4D97-AF65-F5344CB8AC3E}">
        <p14:creationId xmlns:p14="http://schemas.microsoft.com/office/powerpoint/2010/main" val="3825650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C1A23620-4FAF-47D9-A866-158979DECA7F}"/>
              </a:ext>
            </a:extLst>
          </p:cNvPr>
          <p:cNvSpPr txBox="1"/>
          <p:nvPr/>
        </p:nvSpPr>
        <p:spPr>
          <a:xfrm>
            <a:off x="174696" y="287019"/>
            <a:ext cx="6651180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Supervised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89F82E5-0E97-4F3C-B04F-6FE43449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994905"/>
            <a:ext cx="10607040" cy="56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170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plaid shirt&#10;&#10;Description automatically generated with low confidence">
            <a:extLst>
              <a:ext uri="{FF2B5EF4-FFF2-40B4-BE49-F238E27FC236}">
                <a16:creationId xmlns:a16="http://schemas.microsoft.com/office/drawing/2014/main" id="{566AD769-26E6-4DD7-8D51-55FE811E1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6" r="9734"/>
          <a:stretch/>
        </p:blipFill>
        <p:spPr>
          <a:xfrm flipH="1">
            <a:off x="0" y="2972286"/>
            <a:ext cx="3216813" cy="3885714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2276C1D8-00D7-4243-89BA-C21E68385134}"/>
              </a:ext>
            </a:extLst>
          </p:cNvPr>
          <p:cNvSpPr txBox="1"/>
          <p:nvPr/>
        </p:nvSpPr>
        <p:spPr>
          <a:xfrm>
            <a:off x="174696" y="287019"/>
            <a:ext cx="751840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Reinforcement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E8B1F27-6832-4B3D-BFCA-D4A93E405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303" b="4406"/>
          <a:stretch/>
        </p:blipFill>
        <p:spPr bwMode="auto">
          <a:xfrm>
            <a:off x="4489059" y="629919"/>
            <a:ext cx="7702941" cy="622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4B3214B-79B0-4F7A-9254-6D432A76A966}"/>
              </a:ext>
            </a:extLst>
          </p:cNvPr>
          <p:cNvSpPr/>
          <p:nvPr/>
        </p:nvSpPr>
        <p:spPr>
          <a:xfrm>
            <a:off x="2672862" y="2096086"/>
            <a:ext cx="2729066" cy="1448972"/>
          </a:xfrm>
          <a:prstGeom prst="wedgeRectCallout">
            <a:avLst>
              <a:gd name="adj1" fmla="val -39390"/>
              <a:gd name="adj2" fmla="val 8385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82DC2-96A8-4300-A3E2-C4A3B847FAEB}"/>
              </a:ext>
            </a:extLst>
          </p:cNvPr>
          <p:cNvSpPr txBox="1"/>
          <p:nvPr/>
        </p:nvSpPr>
        <p:spPr>
          <a:xfrm>
            <a:off x="2672862" y="2200672"/>
            <a:ext cx="27290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Why is this </a:t>
            </a:r>
            <a:r>
              <a:rPr lang="en-US" sz="2400" b="1" i="1" dirty="0">
                <a:latin typeface="+mj-lt"/>
              </a:rPr>
              <a:t>Reinforcement Learning</a:t>
            </a:r>
            <a:r>
              <a:rPr lang="en-US" sz="2400" i="1" dirty="0">
                <a:latin typeface="+mj-lt"/>
              </a:rPr>
              <a:t>?</a:t>
            </a:r>
            <a:endParaRPr lang="en-US" sz="2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8844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23116" y="250566"/>
            <a:ext cx="1415772" cy="6356868"/>
          </a:xfrm>
          <a:prstGeom prst="rect">
            <a:avLst/>
          </a:prstGeom>
          <a:noFill/>
        </p:spPr>
        <p:txBody>
          <a:bodyPr vert="vert270"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Simplified Machine Learning</a:t>
            </a:r>
          </a:p>
          <a:p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Algorithm Selection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C52C68-F294-4DE8-873D-42537C1A1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963" y="0"/>
            <a:ext cx="107899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169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holding, dog, cat&#10;&#10;Description automatically generated">
            <a:extLst>
              <a:ext uri="{FF2B5EF4-FFF2-40B4-BE49-F238E27FC236}">
                <a16:creationId xmlns:a16="http://schemas.microsoft.com/office/drawing/2014/main" id="{F580EAC4-EC41-4FDB-B9B6-074F0BBE37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0" t="6629" r="1827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Box 2">
            <a:extLst>
              <a:ext uri="{FF2B5EF4-FFF2-40B4-BE49-F238E27FC236}">
                <a16:creationId xmlns:a16="http://schemas.microsoft.com/office/drawing/2014/main" id="{18250821-833A-44AD-A84F-6D294CC1382D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d-ID" sz="4800" b="1" dirty="0" err="1">
                <a:latin typeface="+mj-lt"/>
                <a:ea typeface="+mj-ea"/>
                <a:cs typeface="+mj-cs"/>
                <a:sym typeface="+mn-ea"/>
              </a:rPr>
              <a:t>Perangkat</a:t>
            </a:r>
            <a:r>
              <a:rPr lang="en-US" altLang="id-ID" sz="4800" b="1" dirty="0">
                <a:latin typeface="+mj-lt"/>
                <a:ea typeface="+mj-ea"/>
                <a:cs typeface="+mj-cs"/>
                <a:sym typeface="+mn-ea"/>
              </a:rPr>
              <a:t> </a:t>
            </a:r>
            <a:r>
              <a:rPr lang="en-US" altLang="id-ID" sz="4800" b="1" dirty="0" err="1">
                <a:latin typeface="+mj-lt"/>
                <a:ea typeface="+mj-ea"/>
                <a:cs typeface="+mj-cs"/>
                <a:sym typeface="+mn-ea"/>
              </a:rPr>
              <a:t>untuk</a:t>
            </a:r>
            <a:r>
              <a:rPr lang="en-US" altLang="id-ID" sz="4800" b="1" dirty="0">
                <a:latin typeface="+mj-lt"/>
                <a:ea typeface="+mj-ea"/>
                <a:cs typeface="+mj-cs"/>
                <a:sym typeface="+mn-ea"/>
              </a:rPr>
              <a:t> Machine Learning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798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54084A1-7029-4A17-A14A-40937825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87588F-E2E2-4624-B06C-8D841B6C22DF}"/>
              </a:ext>
            </a:extLst>
          </p:cNvPr>
          <p:cNvSpPr/>
          <p:nvPr/>
        </p:nvSpPr>
        <p:spPr>
          <a:xfrm>
            <a:off x="2686929" y="4389120"/>
            <a:ext cx="2518117" cy="1955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DF2245A-C0E8-4444-980E-6621A76BA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" y="161270"/>
            <a:ext cx="10424160" cy="65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15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E5B2389-12A7-4543-B25F-9836D221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17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50624A-73EC-4F41-8E84-2AAA20CBB118}"/>
              </a:ext>
            </a:extLst>
          </p:cNvPr>
          <p:cNvSpPr txBox="1"/>
          <p:nvPr/>
        </p:nvSpPr>
        <p:spPr>
          <a:xfrm>
            <a:off x="6944314" y="4105480"/>
            <a:ext cx="49531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+mj-lt"/>
              <a:buAutoNum type="arabicPeriod"/>
            </a:pPr>
            <a:r>
              <a:rPr lang="en-US" sz="2400" i="0" dirty="0" err="1">
                <a:solidFill>
                  <a:srgbClr val="555555"/>
                </a:solidFill>
                <a:effectLst/>
                <a:latin typeface="+mj-lt"/>
              </a:rPr>
              <a:t>Pisahkan</a:t>
            </a:r>
            <a:r>
              <a:rPr lang="en-US" sz="2400" i="0" dirty="0">
                <a:solidFill>
                  <a:srgbClr val="555555"/>
                </a:solidFill>
                <a:effectLst/>
                <a:latin typeface="+mj-lt"/>
              </a:rPr>
              <a:t> data </a:t>
            </a:r>
            <a:r>
              <a:rPr lang="en-US" sz="2400" i="0" dirty="0" err="1">
                <a:solidFill>
                  <a:srgbClr val="555555"/>
                </a:solidFill>
                <a:effectLst/>
                <a:latin typeface="+mj-lt"/>
              </a:rPr>
              <a:t>menjadi</a:t>
            </a:r>
            <a:r>
              <a:rPr lang="en-US" sz="2400" i="0" dirty="0">
                <a:solidFill>
                  <a:srgbClr val="555555"/>
                </a:solidFill>
                <a:effectLst/>
                <a:latin typeface="+mj-lt"/>
              </a:rPr>
              <a:t> 2: training dan test data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2400" dirty="0" err="1">
                <a:solidFill>
                  <a:srgbClr val="555555"/>
                </a:solidFill>
                <a:latin typeface="+mj-lt"/>
              </a:rPr>
              <a:t>Buat</a:t>
            </a:r>
            <a:r>
              <a:rPr lang="en-US" sz="2400" dirty="0">
                <a:solidFill>
                  <a:srgbClr val="555555"/>
                </a:solidFill>
                <a:latin typeface="+mj-lt"/>
              </a:rPr>
              <a:t> model (</a:t>
            </a:r>
            <a:r>
              <a:rPr lang="en-US" sz="2400" dirty="0" err="1">
                <a:solidFill>
                  <a:srgbClr val="555555"/>
                </a:solidFill>
                <a:latin typeface="+mj-lt"/>
              </a:rPr>
              <a:t>menggunakan</a:t>
            </a:r>
            <a:r>
              <a:rPr lang="en-US" sz="2400" dirty="0">
                <a:solidFill>
                  <a:srgbClr val="555555"/>
                </a:solidFill>
                <a:latin typeface="+mj-lt"/>
              </a:rPr>
              <a:t> Classifier </a:t>
            </a:r>
            <a:r>
              <a:rPr lang="en-US" sz="2400" dirty="0" err="1">
                <a:solidFill>
                  <a:srgbClr val="555555"/>
                </a:solidFill>
                <a:latin typeface="+mj-lt"/>
              </a:rPr>
              <a:t>untuk</a:t>
            </a:r>
            <a:r>
              <a:rPr lang="en-US" sz="2400" dirty="0">
                <a:solidFill>
                  <a:srgbClr val="555555"/>
                </a:solidFill>
                <a:latin typeface="+mj-lt"/>
              </a:rPr>
              <a:t> supervised learning)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2400" dirty="0" err="1">
                <a:solidFill>
                  <a:srgbClr val="555555"/>
                </a:solidFill>
                <a:latin typeface="+mj-lt"/>
              </a:rPr>
              <a:t>Lakukan</a:t>
            </a:r>
            <a:r>
              <a:rPr lang="en-US" sz="2400" dirty="0">
                <a:solidFill>
                  <a:srgbClr val="555555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555555"/>
                </a:solidFill>
                <a:latin typeface="+mj-lt"/>
              </a:rPr>
              <a:t>prediksi</a:t>
            </a:r>
            <a:endParaRPr lang="en-US" sz="2400" dirty="0">
              <a:solidFill>
                <a:srgbClr val="555555"/>
              </a:solidFill>
              <a:latin typeface="+mj-lt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2400" i="0" dirty="0">
                <a:solidFill>
                  <a:srgbClr val="555555"/>
                </a:solidFill>
                <a:effectLst/>
                <a:latin typeface="+mj-lt"/>
              </a:rPr>
              <a:t>Uji </a:t>
            </a:r>
            <a:r>
              <a:rPr lang="en-US" sz="2400" i="0" dirty="0" err="1">
                <a:solidFill>
                  <a:srgbClr val="555555"/>
                </a:solidFill>
                <a:effectLst/>
                <a:latin typeface="+mj-lt"/>
              </a:rPr>
              <a:t>hasil</a:t>
            </a:r>
            <a:r>
              <a:rPr lang="en-US" sz="2400" i="0" dirty="0">
                <a:solidFill>
                  <a:srgbClr val="555555"/>
                </a:solidFill>
                <a:effectLst/>
                <a:latin typeface="+mj-lt"/>
              </a:rPr>
              <a:t> </a:t>
            </a:r>
            <a:r>
              <a:rPr lang="en-US" sz="2400" i="0" dirty="0" err="1">
                <a:solidFill>
                  <a:srgbClr val="555555"/>
                </a:solidFill>
                <a:effectLst/>
                <a:latin typeface="+mj-lt"/>
              </a:rPr>
              <a:t>prediksi</a:t>
            </a:r>
            <a:endParaRPr lang="en-US" sz="2400" i="0" dirty="0">
              <a:solidFill>
                <a:srgbClr val="555555"/>
              </a:solidFill>
              <a:effectLst/>
              <a:latin typeface="+mj-lt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EA426F8-86E9-448A-94B7-07973CE7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588BC65-0616-4FC6-A4FA-C3D754C29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r="2083"/>
          <a:stretch/>
        </p:blipFill>
        <p:spPr bwMode="auto">
          <a:xfrm>
            <a:off x="6858000" y="1567289"/>
            <a:ext cx="5334000" cy="256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B4CAC696-8B6F-4647-B1A0-83129CE1A3E1}"/>
              </a:ext>
            </a:extLst>
          </p:cNvPr>
          <p:cNvSpPr txBox="1"/>
          <p:nvPr/>
        </p:nvSpPr>
        <p:spPr>
          <a:xfrm>
            <a:off x="6649747" y="199378"/>
            <a:ext cx="53340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Reinforcement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BFBF4-0EA9-4419-8487-6CCCBA79E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88" y="1955045"/>
            <a:ext cx="10905409" cy="2280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3CEC6A-7D21-4A90-80FE-276C45A60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164" y="1858106"/>
            <a:ext cx="9203055" cy="2474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724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7D3B588-2AA5-489D-BFBD-981D8E338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19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close up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5761E7DF-7DA8-4615-8117-2A2C07807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t="6316" r="18179" b="-1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763EE809-5864-4F0A-B90B-D522D9BFFFC0}"/>
              </a:ext>
            </a:extLst>
          </p:cNvPr>
          <p:cNvSpPr txBox="1"/>
          <p:nvPr/>
        </p:nvSpPr>
        <p:spPr>
          <a:xfrm>
            <a:off x="7848600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id-ID" sz="4800" b="1" dirty="0">
                <a:latin typeface="+mj-lt"/>
                <a:ea typeface="+mj-ea"/>
                <a:cs typeface="+mj-cs"/>
                <a:sym typeface="+mn-ea"/>
              </a:rPr>
              <a:t>How Machines Learn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91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0637349-C6A2-4F34-937E-2B7EFC0E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8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057743-DE19-4B86-ACA2-246316DBA784}"/>
              </a:ext>
            </a:extLst>
          </p:cNvPr>
          <p:cNvSpPr/>
          <p:nvPr/>
        </p:nvSpPr>
        <p:spPr>
          <a:xfrm>
            <a:off x="7009401" y="504678"/>
            <a:ext cx="4437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333333"/>
                </a:solidFill>
                <a:latin typeface="+mj-lt"/>
              </a:rPr>
              <a:t>asda</a:t>
            </a:r>
            <a:endParaRPr lang="en-US" sz="3600" dirty="0">
              <a:latin typeface="+mj-lt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3E9BBB4-8073-48F7-8D7E-CBACA8736A90}"/>
              </a:ext>
            </a:extLst>
          </p:cNvPr>
          <p:cNvSpPr txBox="1"/>
          <p:nvPr/>
        </p:nvSpPr>
        <p:spPr>
          <a:xfrm>
            <a:off x="845599" y="4139220"/>
            <a:ext cx="95058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2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NOISE </a:t>
            </a:r>
            <a:r>
              <a:rPr lang="en-US" altLang="id-ID" sz="2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in Labelling Training Data </a:t>
            </a:r>
          </a:p>
        </p:txBody>
      </p:sp>
    </p:spTree>
    <p:extLst>
      <p:ext uri="{BB962C8B-B14F-4D97-AF65-F5344CB8AC3E}">
        <p14:creationId xmlns:p14="http://schemas.microsoft.com/office/powerpoint/2010/main" val="991575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F3E9BBB4-8073-48F7-8D7E-CBACA8736A90}"/>
              </a:ext>
            </a:extLst>
          </p:cNvPr>
          <p:cNvSpPr txBox="1"/>
          <p:nvPr/>
        </p:nvSpPr>
        <p:spPr>
          <a:xfrm>
            <a:off x="180476" y="98371"/>
            <a:ext cx="88470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Uji </a:t>
            </a:r>
            <a:r>
              <a:rPr lang="en-US" altLang="id-ID" sz="36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Akurasi</a:t>
            </a:r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Hasil </a:t>
            </a:r>
            <a:r>
              <a:rPr lang="en-US" altLang="id-ID" sz="36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</a:p>
        </p:txBody>
      </p:sp>
      <p:pic>
        <p:nvPicPr>
          <p:cNvPr id="9220" name="Picture 4" descr="Image result for machine learning loss value">
            <a:extLst>
              <a:ext uri="{FF2B5EF4-FFF2-40B4-BE49-F238E27FC236}">
                <a16:creationId xmlns:a16="http://schemas.microsoft.com/office/drawing/2014/main" id="{B243AA72-CE7A-4187-9FB0-EC6A8ABE0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/>
          <a:stretch/>
        </p:blipFill>
        <p:spPr bwMode="auto">
          <a:xfrm>
            <a:off x="0" y="1568747"/>
            <a:ext cx="6296098" cy="49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">
            <a:extLst>
              <a:ext uri="{FF2B5EF4-FFF2-40B4-BE49-F238E27FC236}">
                <a16:creationId xmlns:a16="http://schemas.microsoft.com/office/drawing/2014/main" id="{AF00D11D-2032-4CE1-AF95-65291CF8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650" y="1000710"/>
            <a:ext cx="5462836" cy="224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6C2AC7-0236-42E6-BB69-9EAB48623B72}"/>
              </a:ext>
            </a:extLst>
          </p:cNvPr>
          <p:cNvSpPr txBox="1"/>
          <p:nvPr/>
        </p:nvSpPr>
        <p:spPr>
          <a:xfrm>
            <a:off x="6120910" y="3240401"/>
            <a:ext cx="5813212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121"/>
                </a:solidFill>
                <a:effectLst/>
                <a:latin typeface="+mj-lt"/>
              </a:rPr>
              <a:t>Loss is the result of a bad prediction. A </a:t>
            </a:r>
            <a:r>
              <a:rPr lang="en-US" sz="2000" b="1" i="0" dirty="0">
                <a:solidFill>
                  <a:srgbClr val="34495E"/>
                </a:solidFill>
                <a:effectLst/>
                <a:latin typeface="+mj-lt"/>
              </a:rPr>
              <a:t>loss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+mj-lt"/>
              </a:rPr>
              <a:t> is a number indicating how bad the model's prediction was on a single example.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121"/>
                </a:solidFill>
                <a:effectLst/>
                <a:latin typeface="+mj-lt"/>
              </a:rPr>
              <a:t>If the model's </a:t>
            </a:r>
            <a:r>
              <a:rPr lang="en-US" sz="2000" b="1" i="0" dirty="0">
                <a:solidFill>
                  <a:srgbClr val="212121"/>
                </a:solidFill>
                <a:effectLst/>
                <a:latin typeface="+mj-lt"/>
              </a:rPr>
              <a:t>prediction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+mj-lt"/>
              </a:rPr>
              <a:t> is perfect, the loss is zero; otherwise, the loss is greater. The goal of training a model is to find a set of weights and biases that have low loss, on average, across all examples</a:t>
            </a:r>
            <a:endParaRPr lang="en-US" sz="2000" b="0" i="0" dirty="0">
              <a:solidFill>
                <a:srgbClr val="34495E"/>
              </a:solidFill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1A481-69F2-4B4B-ACC1-2329F38D498F}"/>
              </a:ext>
            </a:extLst>
          </p:cNvPr>
          <p:cNvSpPr txBox="1"/>
          <p:nvPr/>
        </p:nvSpPr>
        <p:spPr>
          <a:xfrm>
            <a:off x="249306" y="759533"/>
            <a:ext cx="6098344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rgbClr val="00B050"/>
                </a:solidFill>
                <a:effectLst/>
                <a:latin typeface="+mj-lt"/>
              </a:rPr>
              <a:t>Training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+mj-lt"/>
              </a:rPr>
              <a:t> a model simply means learning (determining) good values for all the weights and the bias from labeled examples. </a:t>
            </a:r>
            <a:endParaRPr lang="en-US" sz="2000" b="0" i="0" dirty="0">
              <a:solidFill>
                <a:srgbClr val="34495E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362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F3E9BBB4-8073-48F7-8D7E-CBACA8736A90}"/>
              </a:ext>
            </a:extLst>
          </p:cNvPr>
          <p:cNvSpPr txBox="1"/>
          <p:nvPr/>
        </p:nvSpPr>
        <p:spPr>
          <a:xfrm>
            <a:off x="339163" y="312807"/>
            <a:ext cx="950587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Uji </a:t>
            </a:r>
            <a:r>
              <a:rPr lang="en-US" altLang="id-ID" sz="36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Akurasi</a:t>
            </a:r>
            <a:r>
              <a:rPr lang="en-US" altLang="id-ID" sz="36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Hasil </a:t>
            </a:r>
            <a:r>
              <a:rPr lang="en-US" altLang="id-ID" sz="36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6AF33A-6F17-4A7A-B523-C179DF09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3379"/>
            <a:ext cx="12049858" cy="48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C1142E-059A-42D8-B186-F2F1AEF0BCF4}"/>
              </a:ext>
            </a:extLst>
          </p:cNvPr>
          <p:cNvSpPr txBox="1"/>
          <p:nvPr/>
        </p:nvSpPr>
        <p:spPr>
          <a:xfrm>
            <a:off x="784274" y="1164047"/>
            <a:ext cx="3014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training loss &gt;&gt; validation loss</a:t>
            </a:r>
            <a:endParaRPr lang="en-US" i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56568-D16E-4DEC-A232-CCEE1D090A89}"/>
              </a:ext>
            </a:extLst>
          </p:cNvPr>
          <p:cNvSpPr txBox="1"/>
          <p:nvPr/>
        </p:nvSpPr>
        <p:spPr>
          <a:xfrm>
            <a:off x="8828650" y="1164047"/>
            <a:ext cx="3014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222222"/>
                </a:solidFill>
                <a:effectLst/>
                <a:latin typeface="+mj-lt"/>
              </a:rPr>
              <a:t>training loss &lt;&lt; validation loss</a:t>
            </a: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479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gray">
          <a:xfrm>
            <a:off x="6686550" y="2393340"/>
            <a:ext cx="2781007" cy="560865"/>
          </a:xfrm>
        </p:spPr>
        <p:txBody>
          <a:bodyPr/>
          <a:lstStyle/>
          <a:p>
            <a:pPr algn="ctr"/>
            <a:r>
              <a:rPr lang="en-US" sz="4800" b="1" dirty="0"/>
              <a:t>Questions?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3493286" y="31553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C118647-2263-449E-B494-2CFBE464F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6550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62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62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TERIMA KASIH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43509" y="399561"/>
            <a:ext cx="5808000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AI, ML dan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Deep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C37421-C454-4512-85F2-2B03509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95C93D7-5C5A-4B1E-B7F8-39BD1F14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90" y="1107447"/>
            <a:ext cx="7854310" cy="550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D1260-A3FA-45B8-9EAE-B358B1133E55}"/>
              </a:ext>
            </a:extLst>
          </p:cNvPr>
          <p:cNvSpPr txBox="1"/>
          <p:nvPr/>
        </p:nvSpPr>
        <p:spPr>
          <a:xfrm>
            <a:off x="571001" y="1317489"/>
            <a:ext cx="37666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+mj-lt"/>
              </a:rPr>
              <a:t>Machine Learning</a:t>
            </a:r>
            <a:r>
              <a:rPr lang="en-US" sz="4000" dirty="0">
                <a:latin typeface="+mj-lt"/>
              </a:rPr>
              <a:t> is one of the algorithms in AI</a:t>
            </a:r>
            <a:endParaRPr lang="en-US" sz="4000" i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3C0A-E616-445F-8A4D-65F29E0BD1FE}"/>
              </a:ext>
            </a:extLst>
          </p:cNvPr>
          <p:cNvSpPr txBox="1"/>
          <p:nvPr/>
        </p:nvSpPr>
        <p:spPr>
          <a:xfrm>
            <a:off x="571001" y="3537849"/>
            <a:ext cx="376668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+mj-lt"/>
              </a:rPr>
              <a:t>Deep Learning </a:t>
            </a:r>
            <a:r>
              <a:rPr lang="en-US" sz="4000" dirty="0">
                <a:latin typeface="+mj-lt"/>
              </a:rPr>
              <a:t>is a branch of ML which deals with </a:t>
            </a:r>
            <a:r>
              <a:rPr lang="en-US" sz="4000" i="1" dirty="0">
                <a:latin typeface="+mj-lt"/>
              </a:rPr>
              <a:t>deeply layered network</a:t>
            </a:r>
          </a:p>
        </p:txBody>
      </p:sp>
    </p:spTree>
    <p:extLst>
      <p:ext uri="{BB962C8B-B14F-4D97-AF65-F5344CB8AC3E}">
        <p14:creationId xmlns:p14="http://schemas.microsoft.com/office/powerpoint/2010/main" val="62172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43509" y="399561"/>
            <a:ext cx="5808000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AI, ML dan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Deep Learning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C3C0A-E616-445F-8A4D-65F29E0BD1FE}"/>
              </a:ext>
            </a:extLst>
          </p:cNvPr>
          <p:cNvSpPr txBox="1"/>
          <p:nvPr/>
        </p:nvSpPr>
        <p:spPr>
          <a:xfrm>
            <a:off x="571001" y="3537849"/>
            <a:ext cx="376668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+mj-lt"/>
              </a:rPr>
              <a:t>Deep Learning </a:t>
            </a:r>
            <a:r>
              <a:rPr lang="en-US" sz="4000" dirty="0">
                <a:latin typeface="+mj-lt"/>
              </a:rPr>
              <a:t>is a branch of ML which deals with </a:t>
            </a:r>
            <a:r>
              <a:rPr lang="en-US" sz="4000" i="1" dirty="0">
                <a:latin typeface="+mj-lt"/>
              </a:rPr>
              <a:t>deeply layered network</a:t>
            </a:r>
          </a:p>
        </p:txBody>
      </p:sp>
      <p:pic>
        <p:nvPicPr>
          <p:cNvPr id="5122" name="Picture 2" descr="Machine vs deep learning">
            <a:extLst>
              <a:ext uri="{FF2B5EF4-FFF2-40B4-BE49-F238E27FC236}">
                <a16:creationId xmlns:a16="http://schemas.microsoft.com/office/drawing/2014/main" id="{B42A8DDD-298C-424E-8EA2-DA59FE4F7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2"/>
          <a:stretch/>
        </p:blipFill>
        <p:spPr bwMode="auto">
          <a:xfrm>
            <a:off x="0" y="555674"/>
            <a:ext cx="12192000" cy="630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07BA0D7D-34ED-4AE6-A244-D58DAF08216E}"/>
              </a:ext>
            </a:extLst>
          </p:cNvPr>
          <p:cNvSpPr txBox="1"/>
          <p:nvPr/>
        </p:nvSpPr>
        <p:spPr>
          <a:xfrm>
            <a:off x="2224271" y="249509"/>
            <a:ext cx="8268289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Deep Learning: </a:t>
            </a:r>
            <a:r>
              <a:rPr lang="en-US" altLang="id-ID" sz="40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Our Focus Next Week</a:t>
            </a:r>
            <a:endParaRPr lang="en-US" altLang="id-ID" sz="40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64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48C37421-C454-4512-85F2-2B0350999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4C84C0-83DA-49F2-BB98-AAFC20888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7" y="0"/>
            <a:ext cx="5802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83711-B94F-477F-96FB-A0BE3EB6B12E}"/>
              </a:ext>
            </a:extLst>
          </p:cNvPr>
          <p:cNvSpPr txBox="1"/>
          <p:nvPr/>
        </p:nvSpPr>
        <p:spPr>
          <a:xfrm>
            <a:off x="516772" y="2450129"/>
            <a:ext cx="52855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Machine Learning </a:t>
            </a:r>
            <a:r>
              <a:rPr lang="en-US" sz="2800" dirty="0" err="1">
                <a:latin typeface="+mj-lt"/>
              </a:rPr>
              <a:t>merupakan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perangkat</a:t>
            </a:r>
            <a:r>
              <a:rPr lang="en-US" sz="2800" dirty="0">
                <a:latin typeface="+mj-lt"/>
              </a:rPr>
              <a:t> yang </a:t>
            </a:r>
            <a:r>
              <a:rPr lang="en-US" sz="2800" dirty="0" err="1">
                <a:latin typeface="+mj-lt"/>
              </a:rPr>
              <a:t>sesuai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untuk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pengolahan</a:t>
            </a:r>
            <a:r>
              <a:rPr lang="en-US" sz="2800" dirty="0">
                <a:latin typeface="+mj-lt"/>
              </a:rPr>
              <a:t> data Big DATA</a:t>
            </a:r>
          </a:p>
          <a:p>
            <a:pPr algn="ctr"/>
            <a:endParaRPr lang="en-US" sz="2800" dirty="0">
              <a:latin typeface="+mj-lt"/>
            </a:endParaRPr>
          </a:p>
          <a:p>
            <a:pPr algn="ctr"/>
            <a:r>
              <a:rPr lang="en-US" sz="2800" dirty="0" err="1">
                <a:latin typeface="+mj-lt"/>
              </a:rPr>
              <a:t>Mesin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dapat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di’ajari</a:t>
            </a:r>
            <a:r>
              <a:rPr lang="en-US" sz="2800" dirty="0">
                <a:latin typeface="+mj-lt"/>
              </a:rPr>
              <a:t>’ </a:t>
            </a:r>
            <a:r>
              <a:rPr lang="en-US" sz="2800" dirty="0" err="1">
                <a:latin typeface="+mj-lt"/>
              </a:rPr>
              <a:t>untuk</a:t>
            </a:r>
            <a:r>
              <a:rPr lang="en-US" sz="2800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menemukan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pola</a:t>
            </a:r>
            <a:r>
              <a:rPr lang="en-US" sz="2800" dirty="0">
                <a:latin typeface="+mj-lt"/>
              </a:rPr>
              <a:t> pada data, </a:t>
            </a:r>
            <a:r>
              <a:rPr lang="en-US" sz="2800" i="1" dirty="0" err="1">
                <a:latin typeface="+mj-lt"/>
              </a:rPr>
              <a:t>membuat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prediksi</a:t>
            </a:r>
            <a:r>
              <a:rPr lang="en-US" sz="2800" dirty="0">
                <a:latin typeface="+mj-lt"/>
              </a:rPr>
              <a:t>, dan </a:t>
            </a:r>
            <a:r>
              <a:rPr lang="en-US" sz="2800" dirty="0" err="1">
                <a:latin typeface="+mj-lt"/>
              </a:rPr>
              <a:t>seterusnya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untuk</a:t>
            </a:r>
            <a:r>
              <a:rPr lang="en-US" sz="2800" dirty="0">
                <a:latin typeface="+mj-lt"/>
              </a:rPr>
              <a:t> data </a:t>
            </a:r>
            <a:r>
              <a:rPr lang="en-US" sz="2800" dirty="0" err="1">
                <a:latin typeface="+mj-lt"/>
              </a:rPr>
              <a:t>dalam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jumlah</a:t>
            </a:r>
            <a:r>
              <a:rPr lang="en-US" sz="2800" dirty="0">
                <a:latin typeface="+mj-lt"/>
              </a:rPr>
              <a:t> yang </a:t>
            </a:r>
            <a:r>
              <a:rPr lang="en-US" sz="2800" dirty="0" err="1">
                <a:latin typeface="+mj-lt"/>
              </a:rPr>
              <a:t>sangat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besar</a:t>
            </a:r>
            <a:endParaRPr lang="en-US" sz="2800" dirty="0">
              <a:latin typeface="+mj-lt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84D94381-9582-4EC1-865F-C02110116943}"/>
              </a:ext>
            </a:extLst>
          </p:cNvPr>
          <p:cNvSpPr txBox="1"/>
          <p:nvPr/>
        </p:nvSpPr>
        <p:spPr>
          <a:xfrm>
            <a:off x="185888" y="437553"/>
            <a:ext cx="513170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Data Science dan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Machine Learning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690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769A95-5FC9-4512-972C-4107C2375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815" y="1"/>
            <a:ext cx="8604185" cy="6858000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7C6EA7AC-B756-498C-BD34-DF4052F7B6B3}"/>
              </a:ext>
            </a:extLst>
          </p:cNvPr>
          <p:cNvSpPr txBox="1"/>
          <p:nvPr/>
        </p:nvSpPr>
        <p:spPr>
          <a:xfrm>
            <a:off x="199947" y="178108"/>
            <a:ext cx="5802313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How to make Machine </a:t>
            </a:r>
            <a:r>
              <a:rPr lang="en-US" altLang="id-ID" sz="4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Learns?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83D417-EC8C-47D7-9662-FFDE4E93BD24}"/>
              </a:ext>
            </a:extLst>
          </p:cNvPr>
          <p:cNvSpPr txBox="1"/>
          <p:nvPr/>
        </p:nvSpPr>
        <p:spPr>
          <a:xfrm>
            <a:off x="108784" y="1834795"/>
            <a:ext cx="35701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Pada </a:t>
            </a:r>
            <a:r>
              <a:rPr lang="en-US" sz="2400" dirty="0" err="1">
                <a:latin typeface="+mj-lt"/>
              </a:rPr>
              <a:t>pemrograman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tradisional</a:t>
            </a:r>
            <a:r>
              <a:rPr lang="en-US" sz="2400" dirty="0">
                <a:latin typeface="+mj-lt"/>
              </a:rPr>
              <a:t>, programmer </a:t>
            </a:r>
            <a:r>
              <a:rPr lang="en-US" sz="2400" dirty="0" err="1">
                <a:latin typeface="+mj-lt"/>
              </a:rPr>
              <a:t>membuat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serangkaian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aturan</a:t>
            </a:r>
            <a:r>
              <a:rPr lang="en-US" sz="2400" b="1" dirty="0">
                <a:latin typeface="+mj-lt"/>
              </a:rPr>
              <a:t> (rules) </a:t>
            </a:r>
            <a:r>
              <a:rPr lang="en-US" sz="2400" dirty="0" err="1">
                <a:latin typeface="+mj-lt"/>
              </a:rPr>
              <a:t>dalam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bentuk</a:t>
            </a:r>
            <a:r>
              <a:rPr lang="en-US" sz="2400" dirty="0">
                <a:latin typeface="+mj-lt"/>
              </a:rPr>
              <a:t> program</a:t>
            </a:r>
            <a:endParaRPr lang="en-US" sz="2400" i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FA8652-7D62-4CF4-8D49-2B7F6FB15E53}"/>
              </a:ext>
            </a:extLst>
          </p:cNvPr>
          <p:cNvSpPr txBox="1"/>
          <p:nvPr/>
        </p:nvSpPr>
        <p:spPr>
          <a:xfrm>
            <a:off x="108783" y="3851067"/>
            <a:ext cx="35701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Program </a:t>
            </a:r>
            <a:r>
              <a:rPr lang="en-US" sz="2400" dirty="0" err="1">
                <a:latin typeface="+mj-lt"/>
              </a:rPr>
              <a:t>kemudian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mengolah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data</a:t>
            </a:r>
            <a:r>
              <a:rPr lang="en-US" sz="2400" dirty="0">
                <a:latin typeface="+mj-lt"/>
              </a:rPr>
              <a:t>, dan </a:t>
            </a:r>
            <a:r>
              <a:rPr lang="en-US" sz="2400" dirty="0" err="1">
                <a:latin typeface="+mj-lt"/>
              </a:rPr>
              <a:t>berdasarkan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aturan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tersebut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memberikan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hasil</a:t>
            </a:r>
            <a:r>
              <a:rPr lang="en-US" sz="2400" b="1" dirty="0">
                <a:latin typeface="+mj-lt"/>
              </a:rPr>
              <a:t> (answers)</a:t>
            </a:r>
            <a:endParaRPr lang="en-US" sz="2400" b="1" i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2D3BA9-5C0E-41E8-8036-2D97E925E4CD}"/>
              </a:ext>
            </a:extLst>
          </p:cNvPr>
          <p:cNvSpPr txBox="1"/>
          <p:nvPr/>
        </p:nvSpPr>
        <p:spPr>
          <a:xfrm>
            <a:off x="6002260" y="6419705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@Google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277090A-4B61-4607-9256-0551FBC73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67339"/>
            <a:ext cx="4107766" cy="99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74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>
            <a:extLst>
              <a:ext uri="{FF2B5EF4-FFF2-40B4-BE49-F238E27FC236}">
                <a16:creationId xmlns:a16="http://schemas.microsoft.com/office/drawing/2014/main" id="{7C6EA7AC-B756-498C-BD34-DF4052F7B6B3}"/>
              </a:ext>
            </a:extLst>
          </p:cNvPr>
          <p:cNvSpPr txBox="1"/>
          <p:nvPr/>
        </p:nvSpPr>
        <p:spPr>
          <a:xfrm>
            <a:off x="212055" y="227672"/>
            <a:ext cx="820927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id-ID" sz="4400" b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How to make Machine </a:t>
            </a:r>
            <a:r>
              <a:rPr lang="en-US" altLang="id-ID" sz="4800" b="1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Learns?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B4E8C-D7A6-47FE-9449-2B9AA630D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05" y="1898130"/>
            <a:ext cx="2505075" cy="2971800"/>
          </a:xfrm>
          <a:prstGeom prst="rect">
            <a:avLst/>
          </a:prstGeom>
        </p:spPr>
      </p:pic>
      <p:pic>
        <p:nvPicPr>
          <p:cNvPr id="7" name="Picture 6" descr="A cartoon of a child jumping&#10;&#10;Description automatically generated with low confidence">
            <a:extLst>
              <a:ext uri="{FF2B5EF4-FFF2-40B4-BE49-F238E27FC236}">
                <a16:creationId xmlns:a16="http://schemas.microsoft.com/office/drawing/2014/main" id="{01DAD332-7C82-4215-AB0A-F1CDB301A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92" y="1914618"/>
            <a:ext cx="2442969" cy="331345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51702B9-3A67-4B50-9057-362C46197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73" y="1849412"/>
            <a:ext cx="2590800" cy="3762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1BDF99-8346-4F2F-BFA4-96594563A889}"/>
              </a:ext>
            </a:extLst>
          </p:cNvPr>
          <p:cNvSpPr txBox="1"/>
          <p:nvPr/>
        </p:nvSpPr>
        <p:spPr>
          <a:xfrm>
            <a:off x="1104681" y="5725879"/>
            <a:ext cx="10461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In </a:t>
            </a:r>
            <a:r>
              <a:rPr lang="en-US" sz="2800" b="1" dirty="0">
                <a:latin typeface="+mj-lt"/>
              </a:rPr>
              <a:t>traditional computer programming</a:t>
            </a:r>
            <a:r>
              <a:rPr lang="en-US" sz="2800" dirty="0">
                <a:latin typeface="+mj-lt"/>
              </a:rPr>
              <a:t>, computers only solve problems defined by the programmer’s rules</a:t>
            </a:r>
            <a:endParaRPr lang="en-US" sz="2800" i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6E7758-78F1-4F29-A86A-EB20FD721753}"/>
              </a:ext>
            </a:extLst>
          </p:cNvPr>
          <p:cNvSpPr txBox="1"/>
          <p:nvPr/>
        </p:nvSpPr>
        <p:spPr>
          <a:xfrm>
            <a:off x="5999594" y="6424746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@Google</a:t>
            </a:r>
          </a:p>
        </p:txBody>
      </p:sp>
    </p:spTree>
    <p:extLst>
      <p:ext uri="{BB962C8B-B14F-4D97-AF65-F5344CB8AC3E}">
        <p14:creationId xmlns:p14="http://schemas.microsoft.com/office/powerpoint/2010/main" val="102611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">
      <a:majorFont>
        <a:latin typeface="Candara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3721</TotalTime>
  <Words>1078</Words>
  <Application>Microsoft Office PowerPoint</Application>
  <PresentationFormat>Widescreen</PresentationFormat>
  <Paragraphs>176</Paragraphs>
  <Slides>44</Slides>
  <Notes>41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Candara</vt:lpstr>
      <vt:lpstr>Gama-Sans</vt:lpstr>
      <vt:lpstr>Segoe UI Light</vt:lpstr>
      <vt:lpstr>Office Theme</vt:lpstr>
      <vt:lpstr>Office Theme</vt:lpstr>
      <vt:lpstr>Machine Learning untuk Aplikasi Geospasial</vt:lpstr>
      <vt:lpstr>Machine Learning untuk Aplikasi Geospasial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Review:  Python pada Ekosistem ArcGIS</dc:title>
  <dc:creator>Dany Laksono</dc:creator>
  <cp:lastModifiedBy>Dany Puguh Laksono</cp:lastModifiedBy>
  <cp:revision>263</cp:revision>
  <dcterms:created xsi:type="dcterms:W3CDTF">2020-08-30T21:29:39Z</dcterms:created>
  <dcterms:modified xsi:type="dcterms:W3CDTF">2021-02-20T01:45:30Z</dcterms:modified>
</cp:coreProperties>
</file>